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696" r:id="rId1"/>
  </p:sldMasterIdLst>
  <p:notesMasterIdLst>
    <p:notesMasterId r:id="rId57"/>
  </p:notesMasterIdLst>
  <p:handoutMasterIdLst>
    <p:handoutMasterId r:id="rId58"/>
  </p:handoutMasterIdLst>
  <p:sldIdLst>
    <p:sldId id="257" r:id="rId2"/>
    <p:sldId id="268" r:id="rId3"/>
    <p:sldId id="269" r:id="rId4"/>
    <p:sldId id="270" r:id="rId5"/>
    <p:sldId id="271" r:id="rId6"/>
    <p:sldId id="272" r:id="rId7"/>
    <p:sldId id="273" r:id="rId8"/>
    <p:sldId id="282" r:id="rId9"/>
    <p:sldId id="274" r:id="rId10"/>
    <p:sldId id="275" r:id="rId11"/>
    <p:sldId id="283" r:id="rId12"/>
    <p:sldId id="281" r:id="rId13"/>
    <p:sldId id="276" r:id="rId14"/>
    <p:sldId id="277" r:id="rId15"/>
    <p:sldId id="278" r:id="rId16"/>
    <p:sldId id="279" r:id="rId17"/>
    <p:sldId id="280" r:id="rId18"/>
    <p:sldId id="284" r:id="rId19"/>
    <p:sldId id="285" r:id="rId20"/>
    <p:sldId id="286" r:id="rId21"/>
    <p:sldId id="287" r:id="rId22"/>
    <p:sldId id="288" r:id="rId23"/>
    <p:sldId id="291" r:id="rId24"/>
    <p:sldId id="289" r:id="rId25"/>
    <p:sldId id="290" r:id="rId26"/>
    <p:sldId id="292" r:id="rId27"/>
    <p:sldId id="293" r:id="rId28"/>
    <p:sldId id="294" r:id="rId29"/>
    <p:sldId id="295" r:id="rId30"/>
    <p:sldId id="296" r:id="rId31"/>
    <p:sldId id="297" r:id="rId32"/>
    <p:sldId id="298" r:id="rId33"/>
    <p:sldId id="299" r:id="rId34"/>
    <p:sldId id="301" r:id="rId35"/>
    <p:sldId id="302" r:id="rId36"/>
    <p:sldId id="300" r:id="rId37"/>
    <p:sldId id="303" r:id="rId38"/>
    <p:sldId id="309" r:id="rId39"/>
    <p:sldId id="304" r:id="rId40"/>
    <p:sldId id="305" r:id="rId41"/>
    <p:sldId id="310" r:id="rId42"/>
    <p:sldId id="306" r:id="rId43"/>
    <p:sldId id="307" r:id="rId44"/>
    <p:sldId id="308" r:id="rId45"/>
    <p:sldId id="311" r:id="rId46"/>
    <p:sldId id="258" r:id="rId47"/>
    <p:sldId id="259" r:id="rId48"/>
    <p:sldId id="260" r:id="rId49"/>
    <p:sldId id="261" r:id="rId50"/>
    <p:sldId id="262" r:id="rId51"/>
    <p:sldId id="263" r:id="rId52"/>
    <p:sldId id="264" r:id="rId53"/>
    <p:sldId id="265" r:id="rId54"/>
    <p:sldId id="266" r:id="rId55"/>
    <p:sldId id="267" r:id="rId56"/>
  </p:sldIdLst>
  <p:sldSz cx="12192000" cy="6858000"/>
  <p:notesSz cx="6858000" cy="9144000"/>
  <p:defaultTextStyle>
    <a:defPPr rtl="0"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7296" userDrawn="1">
          <p15:clr>
            <a:srgbClr val="A4A3A4"/>
          </p15:clr>
        </p15:guide>
        <p15:guide id="4" orient="horz" pos="412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ECC5"/>
    <a:srgbClr val="FFE0A3"/>
    <a:srgbClr val="FFD88B"/>
    <a:srgbClr val="FFD1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9757" autoAdjust="0"/>
  </p:normalViewPr>
  <p:slideViewPr>
    <p:cSldViewPr snapToGrid="0">
      <p:cViewPr varScale="1">
        <p:scale>
          <a:sx n="88" d="100"/>
          <a:sy n="88" d="100"/>
        </p:scale>
        <p:origin x="-408" y="-53"/>
      </p:cViewPr>
      <p:guideLst>
        <p:guide orient="horz" pos="2160"/>
        <p:guide orient="horz" pos="4128"/>
        <p:guide pos="3840"/>
        <p:guide pos="729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 showGuides="1">
      <p:cViewPr varScale="1">
        <p:scale>
          <a:sx n="66" d="100"/>
          <a:sy n="66" d="100"/>
        </p:scale>
        <p:origin x="-3187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61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預留位置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" name="日期預留位置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796AFA9A-7D3E-42CC-927E-F23DCCD6D484}" type="datetime2">
              <a:rPr lang="zh-TW" altLang="en-US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2018年5月13日</a:t>
            </a:fld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頁尾預留位置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5" name="投影片編號預留位置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C64E50CC-F33A-4EF4-9F12-93EC4A21A0CF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‹#›</a:t>
            </a:fld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2329507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預留位置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dirty="0"/>
          </a:p>
        </p:txBody>
      </p:sp>
      <p:sp>
        <p:nvSpPr>
          <p:cNvPr id="3" name="日期預留位置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71311F18-D970-4D7B-B098-1E7546817641}" type="datetime2">
              <a:rPr lang="zh-TW" altLang="en-US" smtClean="0"/>
              <a:pPr/>
              <a:t>2018年5月13日</a:t>
            </a:fld>
            <a:endParaRPr lang="zh-TW" altLang="en-US" dirty="0"/>
          </a:p>
        </p:txBody>
      </p:sp>
      <p:sp>
        <p:nvSpPr>
          <p:cNvPr id="4" name="投影片影像預留位置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zh-TW" altLang="en-US" dirty="0"/>
          </a:p>
        </p:txBody>
      </p:sp>
      <p:sp>
        <p:nvSpPr>
          <p:cNvPr id="5" name="備忘稿預留位置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TW" altLang="en-US" dirty="0"/>
              <a:t>按一下以編輯母片文字樣式</a:t>
            </a:r>
          </a:p>
          <a:p>
            <a:pPr lvl="1" rtl="0"/>
            <a:r>
              <a:rPr lang="zh-TW" altLang="en-US" dirty="0"/>
              <a:t>第二層</a:t>
            </a:r>
          </a:p>
          <a:p>
            <a:pPr lvl="2" rtl="0"/>
            <a:r>
              <a:rPr lang="zh-TW" altLang="en-US" dirty="0"/>
              <a:t>第三層</a:t>
            </a:r>
          </a:p>
          <a:p>
            <a:pPr lvl="3" rtl="0"/>
            <a:r>
              <a:rPr lang="zh-TW" altLang="en-US" dirty="0"/>
              <a:t>第四層</a:t>
            </a:r>
          </a:p>
          <a:p>
            <a:pPr lvl="4" rtl="0"/>
            <a:r>
              <a:rPr lang="zh-TW" altLang="en-US" dirty="0"/>
              <a:t>第五層</a:t>
            </a:r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32674CE4-FBD8-4481-AEFB-CA53E599A745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7326818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TW" alt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2674CE4-FBD8-4481-AEFB-CA53E599A745}" type="slidenum">
              <a:rPr lang="en-US" altLang="zh-TW" smtClean="0"/>
              <a:t>0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479742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674CE4-FBD8-4481-AEFB-CA53E599A745}" type="slidenum">
              <a:rPr lang="en-US" altLang="zh-TW" smtClean="0"/>
              <a:pPr/>
              <a:t>13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232512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zh-TW" altLang="en-US" dirty="0"/>
              <a:t>簡報可讓觀眾獲得的好處：如果成人學習者了解課程主題的學習方式和重要性，可提升他們的學習動機。</a:t>
            </a: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zh-TW" altLang="en-US" dirty="0"/>
              <a:t>簡報者對於此主題的專業程度：概述您在這個領域獲得的認證，或說明為何參與者必須聽信於您。</a:t>
            </a:r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CF2FD335-6D8E-486A-8F5F-DFC7325903FF}" type="slidenum">
              <a:rPr lang="en-US" altLang="zh-TW" smtClean="0"/>
              <a:t>45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88670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0" y="0"/>
            <a:ext cx="12192000" cy="3701700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3" name="矩形 22"/>
          <p:cNvSpPr/>
          <p:nvPr/>
        </p:nvSpPr>
        <p:spPr>
          <a:xfrm flipV="1">
            <a:off x="7213577" y="3810001"/>
            <a:ext cx="4978425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4" name="矩形 23"/>
          <p:cNvSpPr/>
          <p:nvPr/>
        </p:nvSpPr>
        <p:spPr>
          <a:xfrm flipV="1">
            <a:off x="7213601" y="3897010"/>
            <a:ext cx="4978401" cy="192024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5" name="矩形 24"/>
          <p:cNvSpPr/>
          <p:nvPr/>
        </p:nvSpPr>
        <p:spPr>
          <a:xfrm flipV="1">
            <a:off x="7213601" y="4115167"/>
            <a:ext cx="4978401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6" name="矩形 25"/>
          <p:cNvSpPr/>
          <p:nvPr/>
        </p:nvSpPr>
        <p:spPr>
          <a:xfrm flipV="1">
            <a:off x="7213600" y="4164403"/>
            <a:ext cx="2621280" cy="18288"/>
          </a:xfrm>
          <a:prstGeom prst="rect">
            <a:avLst/>
          </a:prstGeom>
          <a:solidFill>
            <a:schemeClr val="accent2">
              <a:alpha val="6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7" name="矩形 26"/>
          <p:cNvSpPr/>
          <p:nvPr/>
        </p:nvSpPr>
        <p:spPr>
          <a:xfrm flipV="1">
            <a:off x="7213600" y="4199572"/>
            <a:ext cx="2621280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 useBgFill="1">
        <p:nvSpPr>
          <p:cNvPr id="30" name="圓角矩形 29"/>
          <p:cNvSpPr/>
          <p:nvPr/>
        </p:nvSpPr>
        <p:spPr bwMode="white">
          <a:xfrm>
            <a:off x="7213600" y="3962400"/>
            <a:ext cx="408432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 useBgFill="1">
        <p:nvSpPr>
          <p:cNvPr id="31" name="圓角矩形 30"/>
          <p:cNvSpPr/>
          <p:nvPr/>
        </p:nvSpPr>
        <p:spPr bwMode="white">
          <a:xfrm>
            <a:off x="9835343" y="4060983"/>
            <a:ext cx="21336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" y="3649662"/>
            <a:ext cx="12192000" cy="244170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" y="3675528"/>
            <a:ext cx="12192001" cy="14067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1" name="矩形 10"/>
          <p:cNvSpPr/>
          <p:nvPr/>
        </p:nvSpPr>
        <p:spPr>
          <a:xfrm flipV="1">
            <a:off x="8552068" y="3643090"/>
            <a:ext cx="3639933" cy="2484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8" name="標題 7"/>
          <p:cNvSpPr>
            <a:spLocks noGrp="1"/>
          </p:cNvSpPr>
          <p:nvPr>
            <p:ph type="ctrTitle"/>
          </p:nvPr>
        </p:nvSpPr>
        <p:spPr>
          <a:xfrm>
            <a:off x="609600" y="2389009"/>
            <a:ext cx="11277600" cy="1470025"/>
          </a:xfrm>
        </p:spPr>
        <p:txBody>
          <a:bodyPr rtlCol="0" anchor="b"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pPr rt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9" name="副標題 8"/>
          <p:cNvSpPr>
            <a:spLocks noGrp="1"/>
          </p:cNvSpPr>
          <p:nvPr>
            <p:ph type="subTitle" idx="1"/>
          </p:nvPr>
        </p:nvSpPr>
        <p:spPr>
          <a:xfrm>
            <a:off x="609600" y="3899938"/>
            <a:ext cx="6604000" cy="1752600"/>
          </a:xfrm>
        </p:spPr>
        <p:txBody>
          <a:bodyPr rtlCol="0"/>
          <a:lstStyle>
            <a:lvl1pPr marL="64008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pPr rtl="0"/>
            <a:r>
              <a:rPr lang="zh-TW" altLang="en-US"/>
              <a:t>按一下以編輯母片子標題樣式</a:t>
            </a:r>
            <a:endParaRPr lang="zh-TW" altLang="en-US" dirty="0"/>
          </a:p>
        </p:txBody>
      </p:sp>
      <p:sp>
        <p:nvSpPr>
          <p:cNvPr id="17" name="頁尾預留位置 16"/>
          <p:cNvSpPr>
            <a:spLocks noGrp="1"/>
          </p:cNvSpPr>
          <p:nvPr>
            <p:ph type="ftr" sz="quarter" idx="11"/>
          </p:nvPr>
        </p:nvSpPr>
        <p:spPr>
          <a:xfrm>
            <a:off x="7265116" y="4205288"/>
            <a:ext cx="1727200" cy="457200"/>
          </a:xfrm>
        </p:spPr>
        <p:txBody>
          <a:bodyPr rtlCol="0"/>
          <a:lstStyle>
            <a:lvl1pPr>
              <a:defRPr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 rtl="0"/>
            <a:r>
              <a:rPr lang="en-US" altLang="zh-TW" smtClean="0"/>
              <a:t>/ 50</a:t>
            </a:r>
            <a:endParaRPr lang="zh-TW" altLang="en-US" dirty="0"/>
          </a:p>
        </p:txBody>
      </p:sp>
      <p:sp>
        <p:nvSpPr>
          <p:cNvPr id="28" name="日期預留位置 27"/>
          <p:cNvSpPr>
            <a:spLocks noGrp="1"/>
          </p:cNvSpPr>
          <p:nvPr>
            <p:ph type="dt" sz="half" idx="10"/>
          </p:nvPr>
        </p:nvSpPr>
        <p:spPr>
          <a:xfrm>
            <a:off x="9043832" y="4206240"/>
            <a:ext cx="1280160" cy="457200"/>
          </a:xfrm>
        </p:spPr>
        <p:txBody>
          <a:bodyPr rtlCol="0"/>
          <a:lstStyle>
            <a:lvl1pPr>
              <a:defRPr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 rtl="0"/>
            <a:fld id="{3D164DD1-2BFA-422E-B570-312B1928DC3D}" type="datetime2">
              <a:rPr lang="zh-TW" altLang="en-US" smtClean="0"/>
              <a:t>2018年5月13日</a:t>
            </a:fld>
            <a:endParaRPr lang="zh-TW" altLang="en-US" dirty="0"/>
          </a:p>
        </p:txBody>
      </p:sp>
      <p:sp>
        <p:nvSpPr>
          <p:cNvPr id="29" name="投影片編號預留位置 28"/>
          <p:cNvSpPr>
            <a:spLocks noGrp="1"/>
          </p:cNvSpPr>
          <p:nvPr>
            <p:ph type="sldNum" sz="quarter" idx="12"/>
          </p:nvPr>
        </p:nvSpPr>
        <p:spPr>
          <a:xfrm>
            <a:off x="11093451" y="1136"/>
            <a:ext cx="996949" cy="365760"/>
          </a:xfrm>
        </p:spPr>
        <p:txBody>
          <a:bodyPr rtlCol="0"/>
          <a:lstStyle>
            <a:lvl1pPr algn="r">
              <a:defRPr sz="1800">
                <a:solidFill>
                  <a:schemeClr val="bg1"/>
                </a:solidFill>
              </a:defRPr>
            </a:lvl1pPr>
          </a:lstStyle>
          <a:p>
            <a:pPr rtl="0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01152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直排文字預留位置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>
            <a:lvl1pPr>
              <a:defRPr/>
            </a:lvl1pPr>
            <a:lvl5pPr>
              <a:defRPr/>
            </a:lvl5pPr>
          </a:lstStyle>
          <a:p>
            <a:pPr lvl="0" rtl="0" eaLnBrk="1" latinLnBrk="0" hangingPunct="1"/>
            <a:r>
              <a:rPr lang="zh-TW" altLang="en-US"/>
              <a:t>編輯母片文字樣式</a:t>
            </a:r>
          </a:p>
          <a:p>
            <a:pPr lvl="1" rtl="0" eaLnBrk="1" latinLnBrk="0" hangingPunct="1"/>
            <a:r>
              <a:rPr lang="zh-TW" altLang="en-US"/>
              <a:t>第二層</a:t>
            </a:r>
          </a:p>
          <a:p>
            <a:pPr lvl="2" rtl="0" eaLnBrk="1" latinLnBrk="0" hangingPunct="1"/>
            <a:r>
              <a:rPr lang="zh-TW" altLang="en-US"/>
              <a:t>第三層</a:t>
            </a:r>
          </a:p>
          <a:p>
            <a:pPr lvl="3" rtl="0" eaLnBrk="1" latinLnBrk="0" hangingPunct="1"/>
            <a:r>
              <a:rPr lang="zh-TW" altLang="en-US"/>
              <a:t>第四層</a:t>
            </a:r>
          </a:p>
          <a:p>
            <a:pPr lvl="4" rtl="0" eaLnBrk="1" latinLnBrk="0" hangingPunct="1"/>
            <a:r>
              <a:rPr lang="zh-TW" altLang="en-US"/>
              <a:t>第五層</a:t>
            </a:r>
            <a:endParaRPr kumimoji="0" lang="zh-TW" altLang="en-US" dirty="0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altLang="zh-TW" smtClean="0"/>
              <a:t>/ 50</a:t>
            </a:r>
            <a:endParaRPr lang="zh-TW" altLang="en-US" dirty="0"/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F92FD0F-6941-4020-B9F5-E8D5010D5E08}" type="datetime2">
              <a:rPr lang="zh-TW" altLang="en-US" smtClean="0"/>
              <a:t>2018年5月13日</a:t>
            </a:fld>
            <a:endParaRPr lang="zh-TW" altLang="en-US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01CF334-2D5C-4859-84A6-CA7E6E43FAEB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67844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 hasCustomPrompt="1"/>
          </p:nvPr>
        </p:nvSpPr>
        <p:spPr>
          <a:xfrm>
            <a:off x="9042400" y="1143000"/>
            <a:ext cx="2540000" cy="5448300"/>
          </a:xfrm>
        </p:spPr>
        <p:txBody>
          <a:bodyPr vert="eaVert" rtlCol="0"/>
          <a:lstStyle>
            <a:lvl1pPr>
              <a:defRPr/>
            </a:lvl1pPr>
          </a:lstStyle>
          <a:p>
            <a:pPr rtl="0"/>
            <a:r>
              <a:rPr lang="zh-TW" altLang="en-US" dirty="0"/>
              <a:t>編輯母片標題樣式</a:t>
            </a:r>
          </a:p>
        </p:txBody>
      </p:sp>
      <p:sp>
        <p:nvSpPr>
          <p:cNvPr id="3" name="直排文字預留位置 2"/>
          <p:cNvSpPr>
            <a:spLocks noGrp="1"/>
          </p:cNvSpPr>
          <p:nvPr>
            <p:ph type="body" orient="vert" idx="1" hasCustomPrompt="1"/>
          </p:nvPr>
        </p:nvSpPr>
        <p:spPr>
          <a:xfrm>
            <a:off x="609600" y="1143000"/>
            <a:ext cx="8331200" cy="5448300"/>
          </a:xfrm>
        </p:spPr>
        <p:txBody>
          <a:bodyPr vert="eaVert" rtlCol="0"/>
          <a:lstStyle>
            <a:lvl5pPr>
              <a:defRPr/>
            </a:lvl5pPr>
          </a:lstStyle>
          <a:p>
            <a:pPr lvl="0" rtl="0" eaLnBrk="1" latinLnBrk="0" hangingPunct="1"/>
            <a:r>
              <a:rPr lang="zh-TW" altLang="en-US" dirty="0"/>
              <a:t>按一下以編輯母片文字樣式</a:t>
            </a:r>
          </a:p>
          <a:p>
            <a:pPr lvl="1" rtl="0" eaLnBrk="1" latinLnBrk="0" hangingPunct="1"/>
            <a:r>
              <a:rPr lang="zh-TW" altLang="en-US" dirty="0"/>
              <a:t>第二層</a:t>
            </a:r>
          </a:p>
          <a:p>
            <a:pPr lvl="2" rtl="0" eaLnBrk="1" latinLnBrk="0" hangingPunct="1"/>
            <a:r>
              <a:rPr lang="zh-TW" altLang="en-US" dirty="0"/>
              <a:t>第三層</a:t>
            </a:r>
          </a:p>
          <a:p>
            <a:pPr lvl="3" rtl="0" eaLnBrk="1" latinLnBrk="0" hangingPunct="1"/>
            <a:r>
              <a:rPr lang="zh-TW" altLang="en-US" dirty="0"/>
              <a:t>第四層</a:t>
            </a:r>
          </a:p>
          <a:p>
            <a:pPr lvl="4" rtl="0" eaLnBrk="1" latinLnBrk="0" hangingPunct="1"/>
            <a:r>
              <a:rPr lang="zh-TW" altLang="en-US" dirty="0"/>
              <a:t>第五層</a:t>
            </a:r>
            <a:r>
              <a:rPr lang="en-US" altLang="zh-TW" dirty="0"/>
              <a:t>a</a:t>
            </a:r>
            <a:endParaRPr kumimoji="0" lang="zh-TW" altLang="en-US" dirty="0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altLang="zh-TW" smtClean="0"/>
              <a:t>/ 50</a:t>
            </a:r>
            <a:endParaRPr lang="zh-TW" altLang="en-US" dirty="0"/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0E2190F-2EB3-4635-B35E-314C999E8682}" type="datetime2">
              <a:rPr lang="zh-TW" altLang="en-US" smtClean="0"/>
              <a:t>2018年5月13日</a:t>
            </a:fld>
            <a:endParaRPr lang="zh-TW" altLang="en-US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01CF334-2D5C-4859-84A6-CA7E6E43FAEB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78088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預留位置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1pPr>
              <a:defRPr/>
            </a:lvl1pPr>
            <a:lvl5pPr>
              <a:defRPr/>
            </a:lvl5pPr>
            <a:lvl6pPr>
              <a:defRPr/>
            </a:lvl6pPr>
          </a:lstStyle>
          <a:p>
            <a:pPr lvl="0" rtl="0" eaLnBrk="1" latinLnBrk="0" hangingPunct="1"/>
            <a:r>
              <a:rPr lang="zh-TW" altLang="en-US"/>
              <a:t>編輯母片文字樣式</a:t>
            </a:r>
          </a:p>
          <a:p>
            <a:pPr lvl="1" rtl="0" eaLnBrk="1" latinLnBrk="0" hangingPunct="1"/>
            <a:r>
              <a:rPr lang="zh-TW" altLang="en-US"/>
              <a:t>第二層</a:t>
            </a:r>
          </a:p>
          <a:p>
            <a:pPr lvl="2" rtl="0" eaLnBrk="1" latinLnBrk="0" hangingPunct="1"/>
            <a:r>
              <a:rPr lang="zh-TW" altLang="en-US"/>
              <a:t>第三層</a:t>
            </a:r>
          </a:p>
          <a:p>
            <a:pPr lvl="3" rtl="0" eaLnBrk="1" latinLnBrk="0" hangingPunct="1"/>
            <a:r>
              <a:rPr lang="zh-TW" altLang="en-US"/>
              <a:t>第四層</a:t>
            </a:r>
          </a:p>
          <a:p>
            <a:pPr lvl="4" rtl="0" eaLnBrk="1" latinLnBrk="0" hangingPunct="1"/>
            <a:r>
              <a:rPr lang="zh-TW" altLang="en-US"/>
              <a:t>第五層</a:t>
            </a:r>
            <a:endParaRPr kumimoji="0" lang="zh-TW" altLang="en-US" dirty="0"/>
          </a:p>
        </p:txBody>
      </p:sp>
      <p:sp>
        <p:nvSpPr>
          <p:cNvPr id="10" name="日期版面配置區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7C9DA0-2258-4C18-A31A-7A447532B41B}" type="datetime2">
              <a:rPr lang="zh-TW" altLang="en-US" smtClean="0"/>
              <a:t>2018年5月13日</a:t>
            </a:fld>
            <a:endParaRPr lang="zh-TW" altLang="en-US" dirty="0"/>
          </a:p>
        </p:txBody>
      </p:sp>
      <p:sp>
        <p:nvSpPr>
          <p:cNvPr id="11" name="頁尾版面配置區 10"/>
          <p:cNvSpPr>
            <a:spLocks noGrp="1"/>
          </p:cNvSpPr>
          <p:nvPr>
            <p:ph type="ftr" sz="quarter" idx="11"/>
          </p:nvPr>
        </p:nvSpPr>
        <p:spPr>
          <a:xfrm>
            <a:off x="11703182" y="6603762"/>
            <a:ext cx="548640" cy="245692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</a:schemeClr>
                </a:solidFill>
                <a:ea typeface="Microsoft JhengHei UI"/>
              </a:defRPr>
            </a:lvl1pPr>
          </a:lstStyle>
          <a:p>
            <a:r>
              <a:rPr lang="en-US" altLang="zh-TW" dirty="0" smtClean="0"/>
              <a:t>/50</a:t>
            </a:r>
            <a:endParaRPr lang="zh-TW" altLang="en-US" dirty="0"/>
          </a:p>
        </p:txBody>
      </p:sp>
      <p:sp>
        <p:nvSpPr>
          <p:cNvPr id="12" name="投影片編號版面配置區 11"/>
          <p:cNvSpPr>
            <a:spLocks noGrp="1"/>
          </p:cNvSpPr>
          <p:nvPr>
            <p:ph type="sldNum" sz="quarter" idx="12"/>
          </p:nvPr>
        </p:nvSpPr>
        <p:spPr>
          <a:xfrm>
            <a:off x="10885444" y="6492240"/>
            <a:ext cx="1016000" cy="365760"/>
          </a:xfrm>
        </p:spPr>
        <p:txBody>
          <a:bodyPr/>
          <a:lstStyle>
            <a:lvl1pPr>
              <a:defRPr sz="11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401CF334-2D5C-4859-84A6-CA7E6E43FAEB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  <p:sp>
        <p:nvSpPr>
          <p:cNvPr id="13" name="標題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94303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63084" y="1968322"/>
            <a:ext cx="10363200" cy="1362075"/>
          </a:xfrm>
        </p:spPr>
        <p:txBody>
          <a:bodyPr rtlCol="0" anchor="b">
            <a:noAutofit/>
          </a:bodyPr>
          <a:lstStyle>
            <a:lvl1pPr algn="l">
              <a:buNone/>
              <a:defRPr sz="4300" b="1" cap="none" baseline="0">
                <a:ln w="12700">
                  <a:solidFill>
                    <a:schemeClr val="accent2">
                      <a:shade val="90000"/>
                      <a:satMod val="150000"/>
                    </a:schemeClr>
                  </a:solidFill>
                </a:ln>
                <a:solidFill>
                  <a:schemeClr val="accent2"/>
                </a:solidFill>
                <a:effectLst/>
              </a:defRPr>
            </a:lvl1pPr>
          </a:lstStyle>
          <a:p>
            <a:pPr rtl="0"/>
            <a:r>
              <a:rPr lang="zh-TW" altLang="en-US"/>
              <a:t>按一下以編輯母片標題樣式</a:t>
            </a:r>
            <a:endParaRPr kumimoji="0" lang="zh-TW" altLang="en-US" dirty="0"/>
          </a:p>
        </p:txBody>
      </p:sp>
      <p:sp>
        <p:nvSpPr>
          <p:cNvPr id="3" name="文字預留位置 2"/>
          <p:cNvSpPr>
            <a:spLocks noGrp="1"/>
          </p:cNvSpPr>
          <p:nvPr>
            <p:ph type="body" idx="1"/>
          </p:nvPr>
        </p:nvSpPr>
        <p:spPr>
          <a:xfrm>
            <a:off x="963084" y="3367088"/>
            <a:ext cx="10363200" cy="1509712"/>
          </a:xfrm>
        </p:spPr>
        <p:txBody>
          <a:bodyPr rtlCol="0" anchor="t"/>
          <a:lstStyle>
            <a:lvl1pPr marL="45720" indent="0">
              <a:buNone/>
              <a:defRPr sz="2100" b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rtl="0" eaLnBrk="1" latinLnBrk="0" hangingPunct="1"/>
            <a:r>
              <a:rPr lang="zh-TW" altLang="en-US"/>
              <a:t>編輯母片文字樣式</a:t>
            </a:r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altLang="zh-TW" smtClean="0"/>
              <a:t>/ 50</a:t>
            </a:r>
            <a:endParaRPr lang="zh-TW" altLang="en-US" dirty="0"/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C732E6A-811D-4CAE-9D87-72C6ACE685DC}" type="datetime2">
              <a:rPr lang="zh-TW" altLang="en-US" smtClean="0"/>
              <a:t>2018年5月13日</a:t>
            </a:fld>
            <a:endParaRPr lang="zh-TW" altLang="en-US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01CF334-2D5C-4859-84A6-CA7E6E43FAEB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0512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內容預留位置 2"/>
          <p:cNvSpPr>
            <a:spLocks noGrp="1"/>
          </p:cNvSpPr>
          <p:nvPr>
            <p:ph sz="half" idx="1"/>
          </p:nvPr>
        </p:nvSpPr>
        <p:spPr>
          <a:xfrm>
            <a:off x="609600" y="2249425"/>
            <a:ext cx="5384800" cy="4341875"/>
          </a:xfrm>
        </p:spPr>
        <p:txBody>
          <a:bodyPr rtlCol="0"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rtl="0" eaLnBrk="1" latinLnBrk="0" hangingPunct="1"/>
            <a:r>
              <a:rPr lang="zh-TW" altLang="en-US"/>
              <a:t>編輯母片文字樣式</a:t>
            </a:r>
          </a:p>
          <a:p>
            <a:pPr lvl="1" rtl="0" eaLnBrk="1" latinLnBrk="0" hangingPunct="1"/>
            <a:r>
              <a:rPr lang="zh-TW" altLang="en-US"/>
              <a:t>第二層</a:t>
            </a:r>
          </a:p>
          <a:p>
            <a:pPr lvl="2" rtl="0" eaLnBrk="1" latinLnBrk="0" hangingPunct="1"/>
            <a:r>
              <a:rPr lang="zh-TW" altLang="en-US"/>
              <a:t>第三層</a:t>
            </a:r>
          </a:p>
          <a:p>
            <a:pPr lvl="3" rtl="0" eaLnBrk="1" latinLnBrk="0" hangingPunct="1"/>
            <a:r>
              <a:rPr lang="zh-TW" altLang="en-US"/>
              <a:t>第四層</a:t>
            </a:r>
          </a:p>
          <a:p>
            <a:pPr lvl="4" rtl="0" eaLnBrk="1" latinLnBrk="0" hangingPunct="1"/>
            <a:r>
              <a:rPr lang="zh-TW" altLang="en-US"/>
              <a:t>第五層</a:t>
            </a:r>
            <a:endParaRPr kumimoji="0" lang="zh-TW" altLang="en-US" dirty="0"/>
          </a:p>
        </p:txBody>
      </p:sp>
      <p:sp>
        <p:nvSpPr>
          <p:cNvPr id="4" name="內容預留位置 3"/>
          <p:cNvSpPr>
            <a:spLocks noGrp="1"/>
          </p:cNvSpPr>
          <p:nvPr>
            <p:ph sz="half" idx="2"/>
          </p:nvPr>
        </p:nvSpPr>
        <p:spPr>
          <a:xfrm>
            <a:off x="6197600" y="2249425"/>
            <a:ext cx="5384800" cy="4341875"/>
          </a:xfrm>
        </p:spPr>
        <p:txBody>
          <a:bodyPr rtlCol="0"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rtl="0" eaLnBrk="1" latinLnBrk="0" hangingPunct="1"/>
            <a:r>
              <a:rPr lang="zh-TW" altLang="en-US"/>
              <a:t>編輯母片文字樣式</a:t>
            </a:r>
          </a:p>
          <a:p>
            <a:pPr lvl="1" rtl="0" eaLnBrk="1" latinLnBrk="0" hangingPunct="1"/>
            <a:r>
              <a:rPr lang="zh-TW" altLang="en-US"/>
              <a:t>第二層</a:t>
            </a:r>
          </a:p>
          <a:p>
            <a:pPr lvl="2" rtl="0" eaLnBrk="1" latinLnBrk="0" hangingPunct="1"/>
            <a:r>
              <a:rPr lang="zh-TW" altLang="en-US"/>
              <a:t>第三層</a:t>
            </a:r>
          </a:p>
          <a:p>
            <a:pPr lvl="3" rtl="0" eaLnBrk="1" latinLnBrk="0" hangingPunct="1"/>
            <a:r>
              <a:rPr lang="zh-TW" altLang="en-US"/>
              <a:t>第四層</a:t>
            </a:r>
          </a:p>
          <a:p>
            <a:pPr lvl="4" rtl="0" eaLnBrk="1" latinLnBrk="0" hangingPunct="1"/>
            <a:r>
              <a:rPr lang="zh-TW" altLang="en-US"/>
              <a:t>第五層</a:t>
            </a:r>
            <a:endParaRPr kumimoji="0" lang="zh-TW" altLang="en-US" dirty="0"/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altLang="zh-TW" smtClean="0"/>
              <a:t>/ 50</a:t>
            </a:r>
            <a:endParaRPr lang="zh-TW" altLang="en-US" dirty="0"/>
          </a:p>
        </p:txBody>
      </p:sp>
      <p:sp>
        <p:nvSpPr>
          <p:cNvPr id="5" name="日期預留位置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D1CE3BF-72E0-4142-B249-11E9130BA268}" type="datetime2">
              <a:rPr lang="zh-TW" altLang="en-US" smtClean="0"/>
              <a:t>2018年5月13日</a:t>
            </a:fld>
            <a:endParaRPr lang="zh-TW" altLang="en-US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01CF334-2D5C-4859-84A6-CA7E6E43FAEB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46445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 xmlns="">
        <p15:guide id="0" orient="horz" pos="2160" userDrawn="1">
          <p15:clr>
            <a:srgbClr val="FBAE40"/>
          </p15:clr>
        </p15:guide>
        <p15:guide id="1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08000" y="1143000"/>
            <a:ext cx="11176000" cy="1069848"/>
          </a:xfrm>
        </p:spPr>
        <p:txBody>
          <a:bodyPr rtlCol="0" anchor="ctr"/>
          <a:lstStyle>
            <a:lvl1pPr>
              <a:defRPr sz="4000" b="0" i="0" cap="none" baseline="0"/>
            </a:lvl1pPr>
          </a:lstStyle>
          <a:p>
            <a:pPr rt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文字預留位置 2"/>
          <p:cNvSpPr>
            <a:spLocks noGrp="1"/>
          </p:cNvSpPr>
          <p:nvPr>
            <p:ph type="body" idx="1"/>
          </p:nvPr>
        </p:nvSpPr>
        <p:spPr>
          <a:xfrm>
            <a:off x="508000" y="2244970"/>
            <a:ext cx="5388864" cy="457200"/>
          </a:xfrm>
          <a:solidFill>
            <a:schemeClr val="accent2">
              <a:lumMod val="60000"/>
              <a:lumOff val="4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rtlCol="0"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rtl="0" eaLnBrk="1" latinLnBrk="0" hangingPunct="1"/>
            <a:r>
              <a:rPr lang="zh-TW" altLang="en-US"/>
              <a:t>編輯母片文字樣式</a:t>
            </a:r>
          </a:p>
        </p:txBody>
      </p:sp>
      <p:sp>
        <p:nvSpPr>
          <p:cNvPr id="5" name="內容預留位置 4"/>
          <p:cNvSpPr>
            <a:spLocks noGrp="1"/>
          </p:cNvSpPr>
          <p:nvPr>
            <p:ph sz="quarter" idx="2"/>
          </p:nvPr>
        </p:nvSpPr>
        <p:spPr>
          <a:xfrm>
            <a:off x="508000" y="2708519"/>
            <a:ext cx="5388864" cy="3886200"/>
          </a:xfrm>
        </p:spPr>
        <p:txBody>
          <a:bodyPr rtlCol="0"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rtl="0" eaLnBrk="1" latinLnBrk="0" hangingPunct="1"/>
            <a:r>
              <a:rPr lang="zh-TW" altLang="en-US"/>
              <a:t>編輯母片文字樣式</a:t>
            </a:r>
          </a:p>
          <a:p>
            <a:pPr lvl="1" rtl="0" eaLnBrk="1" latinLnBrk="0" hangingPunct="1"/>
            <a:r>
              <a:rPr lang="zh-TW" altLang="en-US"/>
              <a:t>第二層</a:t>
            </a:r>
          </a:p>
          <a:p>
            <a:pPr lvl="2" rtl="0" eaLnBrk="1" latinLnBrk="0" hangingPunct="1"/>
            <a:r>
              <a:rPr lang="zh-TW" altLang="en-US"/>
              <a:t>第三層</a:t>
            </a:r>
          </a:p>
          <a:p>
            <a:pPr lvl="3" rtl="0" eaLnBrk="1" latinLnBrk="0" hangingPunct="1"/>
            <a:r>
              <a:rPr lang="zh-TW" altLang="en-US"/>
              <a:t>第四層</a:t>
            </a:r>
          </a:p>
          <a:p>
            <a:pPr lvl="4" rtl="0" eaLnBrk="1" latinLnBrk="0" hangingPunct="1"/>
            <a:r>
              <a:rPr lang="zh-TW" altLang="en-US"/>
              <a:t>第五層</a:t>
            </a:r>
            <a:endParaRPr kumimoji="0" lang="zh-TW" altLang="en-US" dirty="0"/>
          </a:p>
        </p:txBody>
      </p:sp>
      <p:sp>
        <p:nvSpPr>
          <p:cNvPr id="4" name="文字預留位置 3"/>
          <p:cNvSpPr>
            <a:spLocks noGrp="1"/>
          </p:cNvSpPr>
          <p:nvPr>
            <p:ph type="body" sz="half" idx="3"/>
          </p:nvPr>
        </p:nvSpPr>
        <p:spPr>
          <a:xfrm>
            <a:off x="6294968" y="2244970"/>
            <a:ext cx="5389033" cy="457200"/>
          </a:xfrm>
          <a:solidFill>
            <a:schemeClr val="accent2">
              <a:lumMod val="60000"/>
              <a:lumOff val="4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rtlCol="0"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rtl="0" eaLnBrk="1" latinLnBrk="0" hangingPunct="1"/>
            <a:r>
              <a:rPr lang="zh-TW" altLang="en-US"/>
              <a:t>編輯母片文字樣式</a:t>
            </a:r>
          </a:p>
        </p:txBody>
      </p:sp>
      <p:sp>
        <p:nvSpPr>
          <p:cNvPr id="6" name="內容預留位置 5"/>
          <p:cNvSpPr>
            <a:spLocks noGrp="1"/>
          </p:cNvSpPr>
          <p:nvPr>
            <p:ph sz="quarter" idx="4"/>
          </p:nvPr>
        </p:nvSpPr>
        <p:spPr>
          <a:xfrm>
            <a:off x="6291073" y="2708519"/>
            <a:ext cx="5389033" cy="3886200"/>
          </a:xfrm>
        </p:spPr>
        <p:txBody>
          <a:bodyPr rtlCol="0"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rtl="0" eaLnBrk="1" latinLnBrk="0" hangingPunct="1"/>
            <a:r>
              <a:rPr lang="zh-TW" altLang="en-US"/>
              <a:t>編輯母片文字樣式</a:t>
            </a:r>
          </a:p>
          <a:p>
            <a:pPr lvl="1" rtl="0" eaLnBrk="1" latinLnBrk="0" hangingPunct="1"/>
            <a:r>
              <a:rPr lang="zh-TW" altLang="en-US"/>
              <a:t>第二層</a:t>
            </a:r>
          </a:p>
          <a:p>
            <a:pPr lvl="2" rtl="0" eaLnBrk="1" latinLnBrk="0" hangingPunct="1"/>
            <a:r>
              <a:rPr lang="zh-TW" altLang="en-US"/>
              <a:t>第三層</a:t>
            </a:r>
          </a:p>
          <a:p>
            <a:pPr lvl="3" rtl="0" eaLnBrk="1" latinLnBrk="0" hangingPunct="1"/>
            <a:r>
              <a:rPr lang="zh-TW" altLang="en-US"/>
              <a:t>第四層</a:t>
            </a:r>
          </a:p>
          <a:p>
            <a:pPr lvl="4" rtl="0" eaLnBrk="1" latinLnBrk="0" hangingPunct="1"/>
            <a:r>
              <a:rPr lang="zh-TW" altLang="en-US"/>
              <a:t>第五層</a:t>
            </a:r>
            <a:endParaRPr kumimoji="0" lang="zh-TW" altLang="en-US" dirty="0"/>
          </a:p>
        </p:txBody>
      </p:sp>
      <p:sp>
        <p:nvSpPr>
          <p:cNvPr id="28" name="頁尾預留位置 2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en-US" altLang="zh-TW" smtClean="0"/>
              <a:t>/ 50</a:t>
            </a:r>
            <a:endParaRPr lang="zh-TW" altLang="en-US" dirty="0"/>
          </a:p>
        </p:txBody>
      </p:sp>
      <p:sp>
        <p:nvSpPr>
          <p:cNvPr id="26" name="日期預留位置 2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DCB9B9F-18A6-44FF-86DD-FD67A8359B54}" type="datetime2">
              <a:rPr lang="zh-TW" altLang="en-US" smtClean="0"/>
              <a:t>2018年5月13日</a:t>
            </a:fld>
            <a:endParaRPr lang="zh-TW" altLang="en-US" dirty="0"/>
          </a:p>
        </p:txBody>
      </p:sp>
      <p:sp>
        <p:nvSpPr>
          <p:cNvPr id="27" name="投影片編號預留位置 2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401CF334-2D5C-4859-84A6-CA7E6E43FAEB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0716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0" y="1143000"/>
            <a:ext cx="10972800" cy="1069848"/>
          </a:xfrm>
        </p:spPr>
        <p:txBody>
          <a:bodyPr rtlCol="0" anchor="ctr"/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pPr rt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4" name="頁尾預留位置 3"/>
          <p:cNvSpPr>
            <a:spLocks noGrp="1"/>
          </p:cNvSpPr>
          <p:nvPr>
            <p:ph type="ftr" sz="quarter" idx="11"/>
          </p:nvPr>
        </p:nvSpPr>
        <p:spPr>
          <a:xfrm>
            <a:off x="7010400" y="612648"/>
            <a:ext cx="1767840" cy="457200"/>
          </a:xfrm>
        </p:spPr>
        <p:txBody>
          <a:bodyPr rtlCol="0"/>
          <a:lstStyle/>
          <a:p>
            <a:pPr rtl="0"/>
            <a:r>
              <a:rPr lang="en-US" altLang="zh-TW" smtClean="0"/>
              <a:t>/ 50</a:t>
            </a:r>
            <a:endParaRPr lang="zh-TW" altLang="en-US" dirty="0"/>
          </a:p>
        </p:txBody>
      </p:sp>
      <p:sp>
        <p:nvSpPr>
          <p:cNvPr id="3" name="日期預留位置 2"/>
          <p:cNvSpPr>
            <a:spLocks noGrp="1"/>
          </p:cNvSpPr>
          <p:nvPr>
            <p:ph type="dt" sz="half" idx="10"/>
          </p:nvPr>
        </p:nvSpPr>
        <p:spPr>
          <a:xfrm>
            <a:off x="8778240" y="612648"/>
            <a:ext cx="1276352" cy="457200"/>
          </a:xfrm>
        </p:spPr>
        <p:txBody>
          <a:bodyPr rtlCol="0"/>
          <a:lstStyle/>
          <a:p>
            <a:pPr rtl="0"/>
            <a:fld id="{8234E524-7489-45DA-ADBC-21CC58A44226}" type="datetime2">
              <a:rPr lang="zh-TW" altLang="en-US" smtClean="0"/>
              <a:t>2018年5月13日</a:t>
            </a:fld>
            <a:endParaRPr lang="zh-TW" altLang="en-US" dirty="0"/>
          </a:p>
        </p:txBody>
      </p:sp>
      <p:sp>
        <p:nvSpPr>
          <p:cNvPr id="5" name="投影片編號預留位置 4"/>
          <p:cNvSpPr>
            <a:spLocks noGrp="1"/>
          </p:cNvSpPr>
          <p:nvPr>
            <p:ph type="sldNum" sz="quarter" idx="12"/>
          </p:nvPr>
        </p:nvSpPr>
        <p:spPr>
          <a:xfrm>
            <a:off x="10899648" y="2272"/>
            <a:ext cx="1016000" cy="365760"/>
          </a:xfrm>
        </p:spPr>
        <p:txBody>
          <a:bodyPr rtlCol="0"/>
          <a:lstStyle/>
          <a:p>
            <a:pPr rtl="0"/>
            <a:fld id="{401CF334-2D5C-4859-84A6-CA7E6E43FAEB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21952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預留位置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altLang="zh-TW" smtClean="0"/>
              <a:t>/ 50</a:t>
            </a:r>
            <a:endParaRPr lang="zh-TW" altLang="en-US" dirty="0"/>
          </a:p>
        </p:txBody>
      </p:sp>
      <p:sp>
        <p:nvSpPr>
          <p:cNvPr id="2" name="日期預留位置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0DCF257-C789-428C-85AE-AD867697FDA4}" type="datetime2">
              <a:rPr lang="zh-TW" altLang="en-US" smtClean="0"/>
              <a:t>2018年5月13日</a:t>
            </a:fld>
            <a:endParaRPr lang="zh-TW" alt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01CF334-2D5C-4859-84A6-CA7E6E43FAEB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35695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 hasCustomPrompt="1"/>
          </p:nvPr>
        </p:nvSpPr>
        <p:spPr>
          <a:xfrm>
            <a:off x="7137995" y="1101970"/>
            <a:ext cx="4511040" cy="877824"/>
          </a:xfrm>
        </p:spPr>
        <p:txBody>
          <a:bodyPr rtlCol="0" anchor="b"/>
          <a:lstStyle>
            <a:lvl1pPr algn="l">
              <a:buNone/>
              <a:defRPr sz="1800" b="1"/>
            </a:lvl1pPr>
          </a:lstStyle>
          <a:p>
            <a:pPr rtl="0"/>
            <a:r>
              <a:rPr lang="zh-TW" altLang="en-US" dirty="0"/>
              <a:t>編輯母片標題樣式</a:t>
            </a:r>
          </a:p>
        </p:txBody>
      </p:sp>
      <p:sp>
        <p:nvSpPr>
          <p:cNvPr id="4" name="內容預留位置 3"/>
          <p:cNvSpPr>
            <a:spLocks noGrp="1"/>
          </p:cNvSpPr>
          <p:nvPr>
            <p:ph sz="half" idx="1"/>
          </p:nvPr>
        </p:nvSpPr>
        <p:spPr>
          <a:xfrm>
            <a:off x="203200" y="776287"/>
            <a:ext cx="6803136" cy="5805083"/>
          </a:xfrm>
        </p:spPr>
        <p:txBody>
          <a:bodyPr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rtl="0" eaLnBrk="1" latinLnBrk="0" hangingPunct="1"/>
            <a:r>
              <a:rPr lang="zh-TW" altLang="en-US"/>
              <a:t>編輯母片文字樣式</a:t>
            </a:r>
          </a:p>
          <a:p>
            <a:pPr lvl="1" rtl="0" eaLnBrk="1" latinLnBrk="0" hangingPunct="1"/>
            <a:r>
              <a:rPr lang="zh-TW" altLang="en-US"/>
              <a:t>第二層</a:t>
            </a:r>
          </a:p>
          <a:p>
            <a:pPr lvl="2" rtl="0" eaLnBrk="1" latinLnBrk="0" hangingPunct="1"/>
            <a:r>
              <a:rPr lang="zh-TW" altLang="en-US"/>
              <a:t>第三層</a:t>
            </a:r>
          </a:p>
          <a:p>
            <a:pPr lvl="3" rtl="0" eaLnBrk="1" latinLnBrk="0" hangingPunct="1"/>
            <a:r>
              <a:rPr lang="zh-TW" altLang="en-US"/>
              <a:t>第四層</a:t>
            </a:r>
          </a:p>
          <a:p>
            <a:pPr lvl="4" rtl="0" eaLnBrk="1" latinLnBrk="0" hangingPunct="1"/>
            <a:r>
              <a:rPr lang="zh-TW" altLang="en-US"/>
              <a:t>第五層</a:t>
            </a:r>
            <a:endParaRPr kumimoji="0" lang="zh-TW" altLang="en-US" dirty="0"/>
          </a:p>
        </p:txBody>
      </p:sp>
      <p:sp>
        <p:nvSpPr>
          <p:cNvPr id="3" name="文字預留位置 2"/>
          <p:cNvSpPr>
            <a:spLocks noGrp="1"/>
          </p:cNvSpPr>
          <p:nvPr>
            <p:ph type="body" idx="2"/>
          </p:nvPr>
        </p:nvSpPr>
        <p:spPr>
          <a:xfrm>
            <a:off x="7137995" y="2010727"/>
            <a:ext cx="4511040" cy="4580573"/>
          </a:xfrm>
        </p:spPr>
        <p:txBody>
          <a:bodyPr rtlCol="0"/>
          <a:lstStyle>
            <a:lvl1pPr marL="9144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rtl="0" eaLnBrk="1" latinLnBrk="0" hangingPunct="1"/>
            <a:r>
              <a:rPr lang="zh-TW" altLang="en-US"/>
              <a:t>編輯母片文字樣式</a:t>
            </a:r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altLang="zh-TW" smtClean="0"/>
              <a:t>/ 50</a:t>
            </a:r>
            <a:endParaRPr lang="zh-TW" altLang="en-US" dirty="0"/>
          </a:p>
        </p:txBody>
      </p:sp>
      <p:sp>
        <p:nvSpPr>
          <p:cNvPr id="5" name="日期預留位置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040ED41-1BF2-4CF2-A290-4A1D9821DABE}" type="datetime2">
              <a:rPr lang="zh-TW" altLang="en-US" smtClean="0"/>
              <a:t>2018年5月13日</a:t>
            </a:fld>
            <a:endParaRPr lang="zh-TW" altLang="en-US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01CF334-2D5C-4859-84A6-CA7E6E43FAEB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98685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53913" y="1109161"/>
            <a:ext cx="782404" cy="4681637"/>
          </a:xfrm>
        </p:spPr>
        <p:txBody>
          <a:bodyPr vert="eaVert" lIns="45720" tIns="0" rIns="45720" rtlCol="0" anchor="t"/>
          <a:lstStyle>
            <a:lvl1pPr algn="ctr">
              <a:buNone/>
              <a:defRPr sz="2000" b="1"/>
            </a:lvl1pPr>
          </a:lstStyle>
          <a:p>
            <a:pPr rt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圖片預留位置 2" descr="要新增影像的空白預留位置。按一下預留位置，然後選取您要新增的影像"/>
          <p:cNvSpPr>
            <a:spLocks noGrp="1"/>
          </p:cNvSpPr>
          <p:nvPr>
            <p:ph type="pic" idx="1"/>
          </p:nvPr>
        </p:nvSpPr>
        <p:spPr>
          <a:xfrm>
            <a:off x="538228" y="1143000"/>
            <a:ext cx="6096000" cy="4572000"/>
          </a:xfrm>
          <a:solidFill>
            <a:srgbClr val="EAEAEA"/>
          </a:solidFill>
          <a:ln w="50800">
            <a:solidFill>
              <a:srgbClr val="FFFFFF"/>
            </a:solidFill>
            <a:miter lim="800000"/>
          </a:ln>
          <a:effectLst>
            <a:outerShdw blurRad="57150" dist="31750" dir="4800000" algn="tl" rotWithShape="0">
              <a:srgbClr val="000000">
                <a:alpha val="2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2540">
            <a:bevelT w="25400" h="19050"/>
            <a:contourClr>
              <a:srgbClr val="AEAEAE"/>
            </a:contourClr>
          </a:sp3d>
        </p:spPr>
        <p:txBody>
          <a:bodyPr rtlCol="0"/>
          <a:lstStyle>
            <a:lvl1pPr marL="0" indent="0">
              <a:buNone/>
              <a:defRPr sz="3200"/>
            </a:lvl1pPr>
          </a:lstStyle>
          <a:p>
            <a:pPr rtl="0"/>
            <a:r>
              <a:rPr lang="zh-TW" altLang="en-US"/>
              <a:t>按一下圖示以新增圖片</a:t>
            </a:r>
            <a:endParaRPr kumimoji="0" lang="zh-TW" altLang="en-US" dirty="0"/>
          </a:p>
        </p:txBody>
      </p:sp>
      <p:sp>
        <p:nvSpPr>
          <p:cNvPr id="4" name="文字預留位置 3"/>
          <p:cNvSpPr>
            <a:spLocks noGrp="1"/>
          </p:cNvSpPr>
          <p:nvPr>
            <p:ph type="body" sz="half" idx="2"/>
          </p:nvPr>
        </p:nvSpPr>
        <p:spPr>
          <a:xfrm>
            <a:off x="8117924" y="3274309"/>
            <a:ext cx="3454400" cy="2516489"/>
          </a:xfrm>
        </p:spPr>
        <p:txBody>
          <a:bodyPr lIns="0" tIns="0" rIns="45720" rtlCol="0" anchor="t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3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rtl="0" eaLnBrk="1" latinLnBrk="0" hangingPunct="1"/>
            <a:r>
              <a:rPr lang="zh-TW" altLang="en-US"/>
              <a:t>編輯母片文字樣式</a:t>
            </a:r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altLang="zh-TW" smtClean="0"/>
              <a:t>/ 50</a:t>
            </a:r>
            <a:endParaRPr lang="zh-TW" altLang="en-US" dirty="0"/>
          </a:p>
        </p:txBody>
      </p:sp>
      <p:sp>
        <p:nvSpPr>
          <p:cNvPr id="5" name="日期預留位置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19AAAB5-F229-488E-916A-91F4004E256B}" type="datetime2">
              <a:rPr lang="zh-TW" altLang="en-US" smtClean="0"/>
              <a:t>2018年5月13日</a:t>
            </a:fld>
            <a:endParaRPr lang="zh-TW" altLang="en-US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01CF334-2D5C-4859-84A6-CA7E6E43FAEB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83619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27"/>
          <p:cNvSpPr/>
          <p:nvPr/>
        </p:nvSpPr>
        <p:spPr>
          <a:xfrm>
            <a:off x="1" y="366819"/>
            <a:ext cx="12192000" cy="84407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0" y="-1"/>
            <a:ext cx="12192000" cy="310663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1" y="308277"/>
            <a:ext cx="12192001" cy="91441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1" name="矩形 30"/>
          <p:cNvSpPr/>
          <p:nvPr/>
        </p:nvSpPr>
        <p:spPr>
          <a:xfrm flipV="1">
            <a:off x="7213577" y="360247"/>
            <a:ext cx="4978425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2" name="矩形 31"/>
          <p:cNvSpPr/>
          <p:nvPr/>
        </p:nvSpPr>
        <p:spPr>
          <a:xfrm flipV="1">
            <a:off x="7213601" y="440113"/>
            <a:ext cx="4978401" cy="180035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 useBgFill="1">
        <p:nvSpPr>
          <p:cNvPr id="33" name="圓角矩形 32"/>
          <p:cNvSpPr/>
          <p:nvPr/>
        </p:nvSpPr>
        <p:spPr bwMode="white">
          <a:xfrm>
            <a:off x="7209785" y="497504"/>
            <a:ext cx="408432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 useBgFill="1">
        <p:nvSpPr>
          <p:cNvPr id="34" name="圓角矩形 33"/>
          <p:cNvSpPr/>
          <p:nvPr/>
        </p:nvSpPr>
        <p:spPr bwMode="white">
          <a:xfrm>
            <a:off x="9831528" y="588943"/>
            <a:ext cx="21336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5" name="矩形 34"/>
          <p:cNvSpPr/>
          <p:nvPr/>
        </p:nvSpPr>
        <p:spPr bwMode="invGray">
          <a:xfrm>
            <a:off x="12113288" y="-2001"/>
            <a:ext cx="76835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6" name="矩形 35"/>
          <p:cNvSpPr/>
          <p:nvPr/>
        </p:nvSpPr>
        <p:spPr bwMode="invGray">
          <a:xfrm>
            <a:off x="12059308" y="-2001"/>
            <a:ext cx="36576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7" name="矩形 36"/>
          <p:cNvSpPr/>
          <p:nvPr/>
        </p:nvSpPr>
        <p:spPr bwMode="invGray">
          <a:xfrm>
            <a:off x="12033904" y="-2001"/>
            <a:ext cx="12192" cy="621792"/>
          </a:xfrm>
          <a:prstGeom prst="rect">
            <a:avLst/>
          </a:prstGeom>
          <a:solidFill>
            <a:srgbClr val="FFFFFF">
              <a:alpha val="6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8" name="矩形 37"/>
          <p:cNvSpPr/>
          <p:nvPr/>
        </p:nvSpPr>
        <p:spPr bwMode="invGray">
          <a:xfrm>
            <a:off x="11967231" y="-2001"/>
            <a:ext cx="36576" cy="621792"/>
          </a:xfrm>
          <a:prstGeom prst="rect">
            <a:avLst/>
          </a:prstGeom>
          <a:solidFill>
            <a:srgbClr val="FFFFFF">
              <a:alpha val="4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9" name="矩形 38"/>
          <p:cNvSpPr/>
          <p:nvPr/>
        </p:nvSpPr>
        <p:spPr bwMode="invGray">
          <a:xfrm>
            <a:off x="11887569" y="380"/>
            <a:ext cx="73152" cy="585216"/>
          </a:xfrm>
          <a:prstGeom prst="rect">
            <a:avLst/>
          </a:prstGeom>
          <a:solidFill>
            <a:srgbClr val="FFFFFF">
              <a:alpha val="2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0" name="矩形 39"/>
          <p:cNvSpPr/>
          <p:nvPr/>
        </p:nvSpPr>
        <p:spPr bwMode="invGray">
          <a:xfrm>
            <a:off x="11831300" y="380"/>
            <a:ext cx="12192" cy="585216"/>
          </a:xfrm>
          <a:prstGeom prst="rect">
            <a:avLst/>
          </a:prstGeom>
          <a:solidFill>
            <a:srgbClr val="FFFFFF">
              <a:alpha val="30196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2" name="標題預留位置 21"/>
          <p:cNvSpPr>
            <a:spLocks noGrp="1"/>
          </p:cNvSpPr>
          <p:nvPr>
            <p:ph type="title"/>
          </p:nvPr>
        </p:nvSpPr>
        <p:spPr>
          <a:xfrm>
            <a:off x="609600" y="1143000"/>
            <a:ext cx="10972800" cy="1066800"/>
          </a:xfrm>
          <a:prstGeom prst="rect">
            <a:avLst/>
          </a:prstGeom>
        </p:spPr>
        <p:txBody>
          <a:bodyPr vert="horz" rtlCol="0" anchor="ctr">
            <a:normAutofit/>
          </a:bodyPr>
          <a:lstStyle/>
          <a:p>
            <a:pPr rtl="0"/>
            <a:r>
              <a:rPr lang="zh-TW" altLang="en-US" dirty="0"/>
              <a:t>按一下以編輯母片標題樣式</a:t>
            </a:r>
          </a:p>
        </p:txBody>
      </p:sp>
      <p:sp>
        <p:nvSpPr>
          <p:cNvPr id="13" name="文字預留位置 12"/>
          <p:cNvSpPr>
            <a:spLocks noGrp="1"/>
          </p:cNvSpPr>
          <p:nvPr>
            <p:ph type="body" idx="1"/>
          </p:nvPr>
        </p:nvSpPr>
        <p:spPr>
          <a:xfrm>
            <a:off x="609600" y="2249424"/>
            <a:ext cx="10972800" cy="4325112"/>
          </a:xfrm>
          <a:prstGeom prst="rect">
            <a:avLst/>
          </a:prstGeom>
        </p:spPr>
        <p:txBody>
          <a:bodyPr vert="horz" rtlCol="0">
            <a:normAutofit/>
          </a:bodyPr>
          <a:lstStyle/>
          <a:p>
            <a:pPr lvl="0" rtl="0"/>
            <a:r>
              <a:rPr lang="zh-TW" altLang="en-US" dirty="0"/>
              <a:t>編輯母片文字樣式</a:t>
            </a:r>
          </a:p>
          <a:p>
            <a:pPr lvl="1" rtl="0"/>
            <a:r>
              <a:rPr lang="zh-TW" altLang="en-US" dirty="0"/>
              <a:t>第二層</a:t>
            </a:r>
          </a:p>
          <a:p>
            <a:pPr lvl="2" rtl="0"/>
            <a:r>
              <a:rPr lang="zh-TW" altLang="en-US" dirty="0"/>
              <a:t>第三層</a:t>
            </a:r>
          </a:p>
          <a:p>
            <a:pPr lvl="3" rtl="0"/>
            <a:r>
              <a:rPr lang="zh-TW" altLang="en-US" dirty="0"/>
              <a:t>第四層</a:t>
            </a:r>
          </a:p>
          <a:p>
            <a:pPr lvl="4" rtl="0"/>
            <a:r>
              <a:rPr lang="zh-TW" altLang="en-US" dirty="0"/>
              <a:t>第五層</a:t>
            </a:r>
          </a:p>
        </p:txBody>
      </p:sp>
      <p:sp>
        <p:nvSpPr>
          <p:cNvPr id="3" name="頁尾預留位置 2"/>
          <p:cNvSpPr>
            <a:spLocks noGrp="1"/>
          </p:cNvSpPr>
          <p:nvPr>
            <p:ph type="ftr" sz="quarter" idx="3"/>
          </p:nvPr>
        </p:nvSpPr>
        <p:spPr>
          <a:xfrm>
            <a:off x="7010400" y="612648"/>
            <a:ext cx="1767840" cy="457200"/>
          </a:xfrm>
          <a:prstGeom prst="rect">
            <a:avLst/>
          </a:prstGeom>
        </p:spPr>
        <p:txBody>
          <a:bodyPr vert="horz" rtlCol="0"/>
          <a:lstStyle>
            <a:lvl1pPr algn="r" eaLnBrk="1" latinLnBrk="0" hangingPunct="1">
              <a:defRPr kumimoji="0" sz="1100">
                <a:solidFill>
                  <a:schemeClr val="accent2">
                    <a:lumMod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 smtClean="0"/>
              <a:t>/ 50</a:t>
            </a:r>
            <a:endParaRPr lang="zh-TW" altLang="en-US" dirty="0"/>
          </a:p>
        </p:txBody>
      </p:sp>
      <p:sp>
        <p:nvSpPr>
          <p:cNvPr id="14" name="日期預留位置 13"/>
          <p:cNvSpPr>
            <a:spLocks noGrp="1"/>
          </p:cNvSpPr>
          <p:nvPr>
            <p:ph type="dt" sz="half" idx="2"/>
          </p:nvPr>
        </p:nvSpPr>
        <p:spPr>
          <a:xfrm>
            <a:off x="8782048" y="612648"/>
            <a:ext cx="1276352" cy="457200"/>
          </a:xfrm>
          <a:prstGeom prst="rect">
            <a:avLst/>
          </a:prstGeom>
        </p:spPr>
        <p:txBody>
          <a:bodyPr vert="horz" rtlCol="0"/>
          <a:lstStyle>
            <a:lvl1pPr algn="l" eaLnBrk="1" latinLnBrk="0" hangingPunct="1">
              <a:defRPr kumimoji="0" sz="1100">
                <a:solidFill>
                  <a:schemeClr val="accent2">
                    <a:lumMod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6F783D94-38F3-4445-B047-F41715F15F25}" type="datetime2">
              <a:rPr lang="zh-TW" altLang="en-US" smtClean="0"/>
              <a:t>2018年5月13日</a:t>
            </a:fld>
            <a:endParaRPr lang="zh-TW" altLang="en-US" dirty="0"/>
          </a:p>
        </p:txBody>
      </p:sp>
      <p:sp>
        <p:nvSpPr>
          <p:cNvPr id="23" name="投影片編號預留位置 22"/>
          <p:cNvSpPr>
            <a:spLocks noGrp="1"/>
          </p:cNvSpPr>
          <p:nvPr>
            <p:ph type="sldNum" sz="quarter" idx="4"/>
          </p:nvPr>
        </p:nvSpPr>
        <p:spPr>
          <a:xfrm>
            <a:off x="10899648" y="2272"/>
            <a:ext cx="1016000" cy="365760"/>
          </a:xfrm>
          <a:prstGeom prst="rect">
            <a:avLst/>
          </a:prstGeom>
        </p:spPr>
        <p:txBody>
          <a:bodyPr vert="horz" rtlCol="0" anchor="b"/>
          <a:lstStyle>
            <a:lvl1pPr algn="r" eaLnBrk="1" latinLnBrk="0" hangingPunct="1">
              <a:defRPr kumimoji="0" sz="1800">
                <a:solidFill>
                  <a:srgbClr val="FFFFFF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401CF334-2D5C-4859-84A6-CA7E6E43FAEB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32171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dt="0"/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j-cs"/>
        </a:defRPr>
      </a:lvl1pPr>
    </p:titleStyle>
    <p:bodyStyle>
      <a:lvl1pPr marL="365760" indent="-256032" algn="l" rtl="0" eaLnBrk="1" latinLnBrk="0" hangingPunct="1">
        <a:spcBef>
          <a:spcPts val="300"/>
        </a:spcBef>
        <a:buClr>
          <a:schemeClr val="accent3">
            <a:lumMod val="75000"/>
          </a:schemeClr>
        </a:buClr>
        <a:buFont typeface="Georgia"/>
        <a:buChar char="•"/>
        <a:defRPr kumimoji="0" sz="2800" kern="1200">
          <a:solidFill>
            <a:schemeClr val="tx2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1pPr>
      <a:lvl2pPr marL="658368" indent="-246888" algn="l" rtl="0" eaLnBrk="1" latinLnBrk="0" hangingPunct="1">
        <a:spcBef>
          <a:spcPts val="300"/>
        </a:spcBef>
        <a:buClr>
          <a:schemeClr val="accent2">
            <a:lumMod val="75000"/>
          </a:schemeClr>
        </a:buClr>
        <a:buFont typeface="Georgia"/>
        <a:buChar char="▫"/>
        <a:defRPr kumimoji="0" sz="2600" kern="1200">
          <a:solidFill>
            <a:schemeClr val="tx2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2pPr>
      <a:lvl3pPr marL="923544" indent="-219456" algn="l" rtl="0" eaLnBrk="1" latinLnBrk="0" hangingPunct="1">
        <a:spcBef>
          <a:spcPts val="300"/>
        </a:spcBef>
        <a:buClr>
          <a:schemeClr val="accent1">
            <a:lumMod val="50000"/>
          </a:schemeClr>
        </a:buClr>
        <a:buFont typeface="Wingdings 2" panose="05020102010507070707" pitchFamily="18" charset="2"/>
        <a:buChar char=""/>
        <a:defRPr kumimoji="0" sz="2400" kern="1200">
          <a:solidFill>
            <a:schemeClr val="tx2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3pPr>
      <a:lvl4pPr marL="1179576" indent="-201168" algn="l" rtl="0" eaLnBrk="1" latinLnBrk="0" hangingPunct="1">
        <a:spcBef>
          <a:spcPts val="300"/>
        </a:spcBef>
        <a:buClr>
          <a:schemeClr val="accent1">
            <a:lumMod val="50000"/>
          </a:schemeClr>
        </a:buClr>
        <a:buFont typeface="Wingdings 2" panose="05020102010507070707" pitchFamily="18" charset="2"/>
        <a:buChar char=""/>
        <a:defRPr kumimoji="0" sz="2200" kern="1200">
          <a:solidFill>
            <a:schemeClr val="tx2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4pPr>
      <a:lvl5pPr marL="1389888" indent="-182880" algn="l" rtl="0" eaLnBrk="1" latinLnBrk="0" hangingPunct="1">
        <a:spcBef>
          <a:spcPts val="300"/>
        </a:spcBef>
        <a:buClr>
          <a:schemeClr val="accent1">
            <a:lumMod val="50000"/>
          </a:schemeClr>
        </a:buClr>
        <a:buFont typeface="Wingdings 2" panose="05020102010507070707" pitchFamily="18" charset="2"/>
        <a:buChar char=""/>
        <a:defRPr kumimoji="0" sz="2000" kern="1200">
          <a:solidFill>
            <a:schemeClr val="tx2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5pPr>
      <a:lvl6pPr marL="1609344" indent="-182880" algn="l" rtl="0" eaLnBrk="1" latinLnBrk="0" hangingPunct="1">
        <a:spcBef>
          <a:spcPts val="300"/>
        </a:spcBef>
        <a:buClr>
          <a:schemeClr val="accent1">
            <a:lumMod val="50000"/>
          </a:schemeClr>
        </a:buClr>
        <a:buFont typeface="Wingdings 2" panose="05020102010507070707" pitchFamily="18" charset="2"/>
        <a:buChar char=""/>
        <a:defRPr kumimoji="0" sz="1800" kern="1200">
          <a:solidFill>
            <a:schemeClr val="tx2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chemeClr val="accent1">
            <a:lumMod val="50000"/>
          </a:schemeClr>
        </a:buClr>
        <a:buFont typeface="Wingdings 2" panose="05020102010507070707" pitchFamily="18" charset="2"/>
        <a:buChar char="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ts val="300"/>
        </a:spcBef>
        <a:buClr>
          <a:schemeClr val="accent1">
            <a:lumMod val="50000"/>
          </a:schemeClr>
        </a:buClr>
        <a:buFont typeface="Wingdings 2" panose="05020102010507070707" pitchFamily="18" charset="2"/>
        <a:buChar char=""/>
        <a:defRPr kumimoji="0" sz="1500" kern="1200">
          <a:solidFill>
            <a:schemeClr val="tx2"/>
          </a:solidFill>
          <a:latin typeface="+mn-lt"/>
          <a:ea typeface="+mn-ea"/>
          <a:cs typeface="+mn-cs"/>
        </a:defRPr>
      </a:lvl8pPr>
      <a:lvl9pPr marL="2240280" indent="-182880" algn="l" rtl="0" eaLnBrk="1" latinLnBrk="0" hangingPunct="1">
        <a:spcBef>
          <a:spcPts val="300"/>
        </a:spcBef>
        <a:buClr>
          <a:schemeClr val="accent1">
            <a:lumMod val="50000"/>
          </a:schemeClr>
        </a:buClr>
        <a:buFont typeface="Wingdings 2" panose="05020102010507070707" pitchFamily="18" charset="2"/>
        <a:buChar char="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0" orient="horz" pos="2160" userDrawn="1">
          <p15:clr>
            <a:srgbClr val="F26B43"/>
          </p15:clr>
        </p15:guide>
        <p15:guide id="1" pos="3840" userDrawn="1">
          <p15:clr>
            <a:srgbClr val="F26B43"/>
          </p15:clr>
        </p15:guide>
        <p15:guide id="2" orient="horz" pos="415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6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6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66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67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483765" y="2154118"/>
            <a:ext cx="11277600" cy="1470025"/>
          </a:xfrm>
        </p:spPr>
        <p:txBody>
          <a:bodyPr rtlCol="0"/>
          <a:lstStyle/>
          <a:p>
            <a:r>
              <a:rPr lang="zh-TW" altLang="en-US" dirty="0"/>
              <a:t>現代 </a:t>
            </a:r>
            <a:r>
              <a:rPr lang="en-US" altLang="zh-TW" dirty="0" err="1"/>
              <a:t>.Net</a:t>
            </a:r>
            <a:r>
              <a:rPr lang="en-US" altLang="zh-TW" dirty="0"/>
              <a:t> </a:t>
            </a:r>
            <a:r>
              <a:rPr lang="zh-TW" altLang="en-US" dirty="0"/>
              <a:t>開發者之路 </a:t>
            </a:r>
            <a:r>
              <a:rPr lang="en-US" altLang="zh-TW" dirty="0"/>
              <a:t>- MVC </a:t>
            </a:r>
            <a:r>
              <a:rPr lang="zh-TW" altLang="en-US" dirty="0"/>
              <a:t>完全精通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0409208" y="5771870"/>
            <a:ext cx="1348596" cy="542665"/>
          </a:xfrm>
        </p:spPr>
        <p:txBody>
          <a:bodyPr rtlCol="0"/>
          <a:lstStyle/>
          <a:p>
            <a:pPr rtl="0"/>
            <a:r>
              <a:rPr lang="zh-TW" altLang="en-US" dirty="0"/>
              <a:t>陳彥如</a:t>
            </a:r>
          </a:p>
        </p:txBody>
      </p:sp>
      <p:sp>
        <p:nvSpPr>
          <p:cNvPr id="8" name="投影片編號版面配置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endParaRPr lang="zh-TW" altLang="en-US" dirty="0"/>
          </a:p>
        </p:txBody>
      </p:sp>
      <p:sp>
        <p:nvSpPr>
          <p:cNvPr id="9" name="頁尾版面配置區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 altLang="zh-TW" smtClean="0"/>
              <a:t>/ 50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06305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099"/>
          <a:stretch/>
        </p:blipFill>
        <p:spPr bwMode="auto">
          <a:xfrm>
            <a:off x="377763" y="1435497"/>
            <a:ext cx="8572500" cy="1686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/>
          <p:cNvSpPr/>
          <p:nvPr/>
        </p:nvSpPr>
        <p:spPr>
          <a:xfrm>
            <a:off x="472655" y="690915"/>
            <a:ext cx="19846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err="1">
                <a:solidFill>
                  <a:srgbClr val="FF0000"/>
                </a:solidFill>
              </a:rPr>
              <a:t>GamerController.cs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6" name="語音泡泡: 圓角矩形 6">
            <a:extLst>
              <a:ext uri="{FF2B5EF4-FFF2-40B4-BE49-F238E27FC236}">
                <a16:creationId xmlns:a16="http://schemas.microsoft.com/office/drawing/2014/main" xmlns="" id="{E1486E0C-4024-47AF-A99B-32C763660AF4}"/>
              </a:ext>
            </a:extLst>
          </p:cNvPr>
          <p:cNvSpPr/>
          <p:nvPr/>
        </p:nvSpPr>
        <p:spPr>
          <a:xfrm>
            <a:off x="3417688" y="1060247"/>
            <a:ext cx="1568379" cy="462793"/>
          </a:xfrm>
          <a:prstGeom prst="wedgeRoundRectCallout">
            <a:avLst>
              <a:gd name="adj1" fmla="val -57827"/>
              <a:gd name="adj2" fmla="val 102279"/>
              <a:gd name="adj3" fmla="val 16667"/>
            </a:avLst>
          </a:prstGeom>
          <a:solidFill>
            <a:srgbClr val="FFD13F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使用</a:t>
            </a:r>
            <a:r>
              <a:rPr lang="en-US" altLang="zh-TW" dirty="0" err="1">
                <a:solidFill>
                  <a:schemeClr val="tx1"/>
                </a:solidFill>
              </a:rPr>
              <a:t>Ado.Net</a:t>
            </a:r>
            <a:endParaRPr lang="en-US" altLang="zh-TW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5394" y="3122410"/>
            <a:ext cx="7280334" cy="35238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zh-TW" smtClean="0"/>
              <a:pPr/>
              <a:t>9</a:t>
            </a:fld>
            <a:endParaRPr lang="zh-TW" altLang="en-US" dirty="0"/>
          </a:p>
        </p:txBody>
      </p:sp>
      <p:sp>
        <p:nvSpPr>
          <p:cNvPr id="10" name="頁尾版面配置區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/ 50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08931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/50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zh-TW" smtClean="0"/>
              <a:pPr/>
              <a:t>10</a:t>
            </a:fld>
            <a:endParaRPr lang="zh-TW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xmlns="" id="{568EDBDC-4789-4CC1-BA55-DBD5707EEAF5}"/>
              </a:ext>
            </a:extLst>
          </p:cNvPr>
          <p:cNvSpPr/>
          <p:nvPr/>
        </p:nvSpPr>
        <p:spPr>
          <a:xfrm>
            <a:off x="5462570" y="4214504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32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新增</a:t>
            </a:r>
            <a:r>
              <a:rPr lang="zh-TW" altLang="en-US" sz="32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資料</a:t>
            </a:r>
            <a:endParaRPr lang="zh-TW" altLang="en-US" sz="32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xmlns="" id="{568EDBDC-4789-4CC1-BA55-DBD5707EEAF5}"/>
              </a:ext>
            </a:extLst>
          </p:cNvPr>
          <p:cNvSpPr/>
          <p:nvPr/>
        </p:nvSpPr>
        <p:spPr>
          <a:xfrm>
            <a:off x="1582790" y="2948213"/>
            <a:ext cx="958570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ADO.NET</a:t>
            </a:r>
            <a:r>
              <a:rPr lang="zh-TW" altLang="en-US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連接資料庫以及新增</a:t>
            </a:r>
            <a:r>
              <a:rPr lang="en-US" altLang="zh-TW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更新</a:t>
            </a:r>
            <a:r>
              <a:rPr lang="en-US" altLang="zh-TW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移除資料</a:t>
            </a:r>
          </a:p>
        </p:txBody>
      </p:sp>
    </p:spTree>
    <p:extLst>
      <p:ext uri="{BB962C8B-B14F-4D97-AF65-F5344CB8AC3E}">
        <p14:creationId xmlns:p14="http://schemas.microsoft.com/office/powerpoint/2010/main" val="1955242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/50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zh-TW" smtClean="0"/>
              <a:pPr/>
              <a:t>11</a:t>
            </a:fld>
            <a:endParaRPr lang="zh-TW" alt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766" y="1029177"/>
            <a:ext cx="6928974" cy="54406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矩形 6"/>
          <p:cNvSpPr/>
          <p:nvPr/>
        </p:nvSpPr>
        <p:spPr>
          <a:xfrm>
            <a:off x="134862" y="522549"/>
            <a:ext cx="32798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err="1" smtClean="0">
                <a:solidFill>
                  <a:srgbClr val="FF0000"/>
                </a:solidFill>
              </a:rPr>
              <a:t>GamerController.cs</a:t>
            </a:r>
            <a:r>
              <a:rPr lang="zh-TW" altLang="en-US" dirty="0" smtClean="0">
                <a:solidFill>
                  <a:srgbClr val="FF0000"/>
                </a:solidFill>
              </a:rPr>
              <a:t>  </a:t>
            </a:r>
            <a:r>
              <a:rPr lang="en-US" altLang="zh-TW" dirty="0" smtClean="0">
                <a:solidFill>
                  <a:srgbClr val="FF0000"/>
                </a:solidFill>
              </a:rPr>
              <a:t>-</a:t>
            </a:r>
            <a:r>
              <a:rPr lang="zh-TW" altLang="en-US" dirty="0" smtClean="0">
                <a:solidFill>
                  <a:srgbClr val="FF0000"/>
                </a:solidFill>
              </a:rPr>
              <a:t>  </a:t>
            </a:r>
            <a:r>
              <a:rPr lang="en-US" altLang="zh-TW" dirty="0" err="1" smtClean="0">
                <a:solidFill>
                  <a:srgbClr val="FF0000"/>
                </a:solidFill>
              </a:rPr>
              <a:t>AddGamer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0198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154" y="1276326"/>
            <a:ext cx="4514850" cy="521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7559" y="1146929"/>
            <a:ext cx="5963908" cy="9767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9" name="直線單箭頭接點 8"/>
          <p:cNvCxnSpPr/>
          <p:nvPr/>
        </p:nvCxnSpPr>
        <p:spPr>
          <a:xfrm flipV="1">
            <a:off x="2122086" y="1763155"/>
            <a:ext cx="3165894" cy="1109416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3693" y="2759000"/>
            <a:ext cx="6343470" cy="22543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3669" y="5664205"/>
            <a:ext cx="4533900" cy="61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直線單箭頭接點 14"/>
          <p:cNvCxnSpPr/>
          <p:nvPr/>
        </p:nvCxnSpPr>
        <p:spPr>
          <a:xfrm>
            <a:off x="1731022" y="3490797"/>
            <a:ext cx="3479321" cy="20991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/>
          <p:cNvCxnSpPr/>
          <p:nvPr/>
        </p:nvCxnSpPr>
        <p:spPr>
          <a:xfrm>
            <a:off x="1429537" y="5533372"/>
            <a:ext cx="3516613" cy="414518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/>
          <p:cNvSpPr/>
          <p:nvPr/>
        </p:nvSpPr>
        <p:spPr>
          <a:xfrm>
            <a:off x="472655" y="690915"/>
            <a:ext cx="10442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err="1" smtClean="0">
                <a:solidFill>
                  <a:srgbClr val="FF0000"/>
                </a:solidFill>
              </a:rPr>
              <a:t>Create.cs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21" name="投影片編號版面配置區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zh-TW" smtClean="0"/>
              <a:pPr/>
              <a:t>12</a:t>
            </a:fld>
            <a:endParaRPr lang="zh-TW" altLang="en-US" dirty="0"/>
          </a:p>
        </p:txBody>
      </p:sp>
      <p:sp>
        <p:nvSpPr>
          <p:cNvPr id="22" name="頁尾版面配置區 2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/ 50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44564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08"/>
          <a:stretch/>
        </p:blipFill>
        <p:spPr bwMode="auto">
          <a:xfrm>
            <a:off x="77638" y="1268081"/>
            <a:ext cx="7791450" cy="53640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/>
        </p:nvSpPr>
        <p:spPr>
          <a:xfrm>
            <a:off x="189781" y="536439"/>
            <a:ext cx="23593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b="1" dirty="0" smtClean="0">
                <a:solidFill>
                  <a:srgbClr val="FF0000"/>
                </a:solidFill>
              </a:rPr>
              <a:t>1.FormCollection</a:t>
            </a:r>
            <a:endParaRPr lang="zh-TW" altLang="en-US" sz="2400" b="1" dirty="0">
              <a:solidFill>
                <a:srgbClr val="FF0000"/>
              </a:solidFill>
            </a:endParaRPr>
          </a:p>
        </p:txBody>
      </p:sp>
      <p:sp>
        <p:nvSpPr>
          <p:cNvPr id="10" name="投影片編號版面配置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zh-TW" smtClean="0"/>
              <a:pPr/>
              <a:t>13</a:t>
            </a:fld>
            <a:endParaRPr lang="zh-TW" altLang="en-US" dirty="0"/>
          </a:p>
        </p:txBody>
      </p:sp>
      <p:sp>
        <p:nvSpPr>
          <p:cNvPr id="11" name="頁尾版面配置區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/ 50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3283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/50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zh-TW" smtClean="0"/>
              <a:pPr/>
              <a:t>14</a:t>
            </a:fld>
            <a:endParaRPr lang="zh-TW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77"/>
          <a:stretch/>
        </p:blipFill>
        <p:spPr bwMode="auto">
          <a:xfrm>
            <a:off x="296892" y="1380227"/>
            <a:ext cx="8458200" cy="36840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矩形 5"/>
          <p:cNvSpPr/>
          <p:nvPr/>
        </p:nvSpPr>
        <p:spPr>
          <a:xfrm>
            <a:off x="503208" y="586922"/>
            <a:ext cx="353395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b="1" dirty="0" smtClean="0">
                <a:solidFill>
                  <a:srgbClr val="FF0000"/>
                </a:solidFill>
              </a:rPr>
              <a:t>2.</a:t>
            </a:r>
            <a:r>
              <a:rPr lang="zh-TW" altLang="en-US" sz="2400" b="1" dirty="0" smtClean="0">
                <a:solidFill>
                  <a:srgbClr val="FF0000"/>
                </a:solidFill>
              </a:rPr>
              <a:t>使用</a:t>
            </a:r>
            <a:r>
              <a:rPr lang="en-US" altLang="zh-TW" sz="2400" b="1" dirty="0" smtClean="0">
                <a:solidFill>
                  <a:srgbClr val="FF0000"/>
                </a:solidFill>
              </a:rPr>
              <a:t>name attribute</a:t>
            </a:r>
            <a:endParaRPr lang="zh-TW" altLang="en-US" sz="2400" b="1" dirty="0">
              <a:solidFill>
                <a:srgbClr val="FF0000"/>
              </a:solidFill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5193" y="2076540"/>
            <a:ext cx="6324600" cy="425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矩形 6"/>
          <p:cNvSpPr/>
          <p:nvPr/>
        </p:nvSpPr>
        <p:spPr>
          <a:xfrm>
            <a:off x="10230928" y="3222236"/>
            <a:ext cx="888521" cy="22833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7070785" y="5064245"/>
            <a:ext cx="1046672" cy="1978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53170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/50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zh-TW" smtClean="0"/>
              <a:pPr/>
              <a:t>15</a:t>
            </a:fld>
            <a:endParaRPr lang="zh-TW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02"/>
          <a:stretch/>
        </p:blipFill>
        <p:spPr bwMode="auto">
          <a:xfrm>
            <a:off x="137841" y="1578634"/>
            <a:ext cx="5915025" cy="3575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矩形 5"/>
          <p:cNvSpPr/>
          <p:nvPr/>
        </p:nvSpPr>
        <p:spPr>
          <a:xfrm>
            <a:off x="359185" y="601140"/>
            <a:ext cx="332494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b="1" dirty="0" smtClean="0">
                <a:solidFill>
                  <a:srgbClr val="FF0000"/>
                </a:solidFill>
              </a:rPr>
              <a:t>3.</a:t>
            </a:r>
            <a:r>
              <a:rPr lang="zh-TW" altLang="en-US" sz="2800" b="1" dirty="0" smtClean="0">
                <a:solidFill>
                  <a:srgbClr val="FF0000"/>
                </a:solidFill>
              </a:rPr>
              <a:t>使用</a:t>
            </a:r>
            <a:r>
              <a:rPr lang="en-US" altLang="zh-TW" sz="2800" b="1" dirty="0" smtClean="0">
                <a:solidFill>
                  <a:srgbClr val="FF0000"/>
                </a:solidFill>
              </a:rPr>
              <a:t>model </a:t>
            </a:r>
            <a:r>
              <a:rPr lang="en-US" altLang="zh-TW" sz="2800" b="1" dirty="0">
                <a:solidFill>
                  <a:srgbClr val="FF0000"/>
                </a:solidFill>
              </a:rPr>
              <a:t>binding</a:t>
            </a:r>
            <a:endParaRPr lang="zh-TW" altLang="en-US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9938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/50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zh-TW" smtClean="0"/>
              <a:pPr/>
              <a:t>16</a:t>
            </a:fld>
            <a:endParaRPr lang="zh-TW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93551"/>
            <a:ext cx="8248650" cy="562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矩形 6"/>
          <p:cNvSpPr/>
          <p:nvPr/>
        </p:nvSpPr>
        <p:spPr>
          <a:xfrm>
            <a:off x="359185" y="470331"/>
            <a:ext cx="657141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b="1" dirty="0">
                <a:solidFill>
                  <a:srgbClr val="FF0000"/>
                </a:solidFill>
              </a:rPr>
              <a:t>4</a:t>
            </a:r>
            <a:r>
              <a:rPr lang="en-US" altLang="zh-TW" sz="2800" b="1" dirty="0" smtClean="0">
                <a:solidFill>
                  <a:srgbClr val="FF0000"/>
                </a:solidFill>
              </a:rPr>
              <a:t>.</a:t>
            </a:r>
            <a:r>
              <a:rPr lang="zh-TW" altLang="en-US" sz="2800" b="1" dirty="0" smtClean="0">
                <a:solidFill>
                  <a:srgbClr val="FF0000"/>
                </a:solidFill>
              </a:rPr>
              <a:t>使用</a:t>
            </a:r>
            <a:r>
              <a:rPr lang="en-US" altLang="zh-TW" sz="2800" dirty="0" err="1">
                <a:solidFill>
                  <a:srgbClr val="FF0000"/>
                </a:solidFill>
              </a:rPr>
              <a:t>UpdateModel</a:t>
            </a:r>
            <a:r>
              <a:rPr lang="en-US" altLang="zh-TW" sz="2800" dirty="0">
                <a:solidFill>
                  <a:srgbClr val="FF0000"/>
                </a:solidFill>
              </a:rPr>
              <a:t>() or </a:t>
            </a:r>
            <a:r>
              <a:rPr lang="en-US" altLang="zh-TW" sz="2800" dirty="0" err="1">
                <a:solidFill>
                  <a:srgbClr val="FF0000"/>
                </a:solidFill>
              </a:rPr>
              <a:t>TryUpdateModel</a:t>
            </a:r>
            <a:r>
              <a:rPr lang="en-US" altLang="zh-TW" sz="2800" dirty="0">
                <a:solidFill>
                  <a:srgbClr val="FF0000"/>
                </a:solidFill>
              </a:rPr>
              <a:t>()</a:t>
            </a:r>
            <a:endParaRPr lang="zh-TW" altLang="en-US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8942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/50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zh-TW" smtClean="0"/>
              <a:pPr/>
              <a:t>17</a:t>
            </a:fld>
            <a:endParaRPr lang="zh-TW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xmlns="" id="{568EDBDC-4789-4CC1-BA55-DBD5707EEAF5}"/>
              </a:ext>
            </a:extLst>
          </p:cNvPr>
          <p:cNvSpPr/>
          <p:nvPr/>
        </p:nvSpPr>
        <p:spPr>
          <a:xfrm>
            <a:off x="5462570" y="4214504"/>
            <a:ext cx="1826141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32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更新</a:t>
            </a:r>
            <a:r>
              <a:rPr lang="zh-TW" altLang="en-US" sz="32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資料</a:t>
            </a:r>
            <a:endParaRPr lang="zh-TW" altLang="en-US" sz="32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sz="32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xmlns="" id="{568EDBDC-4789-4CC1-BA55-DBD5707EEAF5}"/>
              </a:ext>
            </a:extLst>
          </p:cNvPr>
          <p:cNvSpPr/>
          <p:nvPr/>
        </p:nvSpPr>
        <p:spPr>
          <a:xfrm>
            <a:off x="1582790" y="2948213"/>
            <a:ext cx="958570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ADO.NET</a:t>
            </a:r>
            <a:r>
              <a:rPr lang="zh-TW" altLang="en-US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連接資料庫以及新增</a:t>
            </a:r>
            <a:r>
              <a:rPr lang="en-US" altLang="zh-TW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更新</a:t>
            </a:r>
            <a:r>
              <a:rPr lang="en-US" altLang="zh-TW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移除資料</a:t>
            </a:r>
          </a:p>
        </p:txBody>
      </p:sp>
    </p:spTree>
    <p:extLst>
      <p:ext uri="{BB962C8B-B14F-4D97-AF65-F5344CB8AC3E}">
        <p14:creationId xmlns:p14="http://schemas.microsoft.com/office/powerpoint/2010/main" val="3025556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/50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zh-TW" smtClean="0"/>
              <a:pPr/>
              <a:t>18</a:t>
            </a:fld>
            <a:endParaRPr lang="zh-TW" alt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861" y="891881"/>
            <a:ext cx="8062025" cy="57849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矩形 6"/>
          <p:cNvSpPr/>
          <p:nvPr/>
        </p:nvSpPr>
        <p:spPr>
          <a:xfrm>
            <a:off x="134862" y="522549"/>
            <a:ext cx="33330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err="1" smtClean="0">
                <a:solidFill>
                  <a:srgbClr val="FF0000"/>
                </a:solidFill>
              </a:rPr>
              <a:t>GamerController.cs</a:t>
            </a:r>
            <a:r>
              <a:rPr lang="zh-TW" altLang="en-US" dirty="0" smtClean="0">
                <a:solidFill>
                  <a:srgbClr val="FF0000"/>
                </a:solidFill>
              </a:rPr>
              <a:t>  </a:t>
            </a:r>
            <a:r>
              <a:rPr lang="en-US" altLang="zh-TW" dirty="0" smtClean="0">
                <a:solidFill>
                  <a:srgbClr val="FF0000"/>
                </a:solidFill>
              </a:rPr>
              <a:t>-</a:t>
            </a:r>
            <a:r>
              <a:rPr lang="zh-TW" altLang="en-US" dirty="0" smtClean="0">
                <a:solidFill>
                  <a:srgbClr val="FF0000"/>
                </a:solidFill>
              </a:rPr>
              <a:t>  </a:t>
            </a:r>
            <a:r>
              <a:rPr lang="en-US" altLang="zh-TW" dirty="0" err="1">
                <a:solidFill>
                  <a:srgbClr val="FF0000"/>
                </a:solidFill>
              </a:rPr>
              <a:t>SaveGamer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7301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xmlns="" id="{A57154F1-3214-4E40-A1CD-3D54767B26B2}"/>
              </a:ext>
            </a:extLst>
          </p:cNvPr>
          <p:cNvSpPr/>
          <p:nvPr/>
        </p:nvSpPr>
        <p:spPr>
          <a:xfrm>
            <a:off x="2351159" y="3110031"/>
            <a:ext cx="748968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36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手寫</a:t>
            </a:r>
            <a:r>
              <a:rPr lang="en-US" altLang="zh-TW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Entity Framework</a:t>
            </a:r>
            <a:r>
              <a:rPr lang="zh-TW" altLang="en-US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連接</a:t>
            </a:r>
            <a:r>
              <a:rPr lang="zh-TW" altLang="en-US" sz="36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資料庫</a:t>
            </a:r>
            <a:endParaRPr lang="zh-TW" altLang="en-US" sz="36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投影片編號版面配置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zh-TW" smtClean="0"/>
              <a:pPr/>
              <a:t>1</a:t>
            </a:fld>
            <a:endParaRPr lang="zh-TW" altLang="en-US" dirty="0"/>
          </a:p>
        </p:txBody>
      </p:sp>
      <p:sp>
        <p:nvSpPr>
          <p:cNvPr id="9" name="頁尾版面配置區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/ 50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90274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/50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zh-TW" smtClean="0"/>
              <a:pPr/>
              <a:t>19</a:t>
            </a:fld>
            <a:endParaRPr lang="zh-TW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915"/>
          <a:stretch/>
        </p:blipFill>
        <p:spPr bwMode="auto">
          <a:xfrm>
            <a:off x="477058" y="1587259"/>
            <a:ext cx="6924675" cy="15726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矩形 6"/>
          <p:cNvSpPr/>
          <p:nvPr/>
        </p:nvSpPr>
        <p:spPr>
          <a:xfrm>
            <a:off x="134862" y="522549"/>
            <a:ext cx="32892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err="1" smtClean="0">
                <a:solidFill>
                  <a:srgbClr val="FF0000"/>
                </a:solidFill>
              </a:rPr>
              <a:t>GamerController.cs</a:t>
            </a:r>
            <a:r>
              <a:rPr lang="zh-TW" altLang="en-US" dirty="0" smtClean="0">
                <a:solidFill>
                  <a:srgbClr val="FF0000"/>
                </a:solidFill>
              </a:rPr>
              <a:t>  </a:t>
            </a:r>
            <a:r>
              <a:rPr lang="en-US" altLang="zh-TW" dirty="0" smtClean="0">
                <a:solidFill>
                  <a:srgbClr val="FF0000"/>
                </a:solidFill>
              </a:rPr>
              <a:t>-</a:t>
            </a:r>
            <a:r>
              <a:rPr lang="zh-TW" altLang="en-US" dirty="0">
                <a:solidFill>
                  <a:srgbClr val="FF0000"/>
                </a:solidFill>
              </a:rPr>
              <a:t> </a:t>
            </a:r>
            <a:r>
              <a:rPr lang="zh-TW" altLang="en-US" dirty="0" smtClean="0">
                <a:solidFill>
                  <a:srgbClr val="FF0000"/>
                </a:solidFill>
              </a:rPr>
              <a:t> </a:t>
            </a:r>
            <a:r>
              <a:rPr lang="en-US" altLang="zh-TW" dirty="0" smtClean="0">
                <a:solidFill>
                  <a:srgbClr val="FF0000"/>
                </a:solidFill>
              </a:rPr>
              <a:t>Edit</a:t>
            </a:r>
            <a:r>
              <a:rPr lang="zh-TW" altLang="en-US" dirty="0" smtClean="0">
                <a:solidFill>
                  <a:srgbClr val="FF0000"/>
                </a:solidFill>
              </a:rPr>
              <a:t>取得</a:t>
            </a:r>
            <a:r>
              <a:rPr lang="en-US" altLang="zh-TW" dirty="0" smtClean="0">
                <a:solidFill>
                  <a:srgbClr val="FF0000"/>
                </a:solidFill>
              </a:rPr>
              <a:t>ID</a:t>
            </a:r>
            <a:endParaRPr lang="en-US" altLang="zh-TW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6659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/50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zh-TW" smtClean="0"/>
              <a:pPr/>
              <a:t>20</a:t>
            </a:fld>
            <a:endParaRPr lang="zh-TW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996" y="753913"/>
            <a:ext cx="7121846" cy="5232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矩形 6"/>
          <p:cNvSpPr/>
          <p:nvPr/>
        </p:nvSpPr>
        <p:spPr>
          <a:xfrm>
            <a:off x="7191269" y="1269384"/>
            <a:ext cx="4342248" cy="3682177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endParaRPr lang="en-US" altLang="zh-TW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0368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/50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zh-TW" smtClean="0"/>
              <a:pPr/>
              <a:t>21</a:t>
            </a:fld>
            <a:endParaRPr lang="zh-TW" altLang="en-US" dirty="0"/>
          </a:p>
        </p:txBody>
      </p:sp>
      <p:sp>
        <p:nvSpPr>
          <p:cNvPr id="6" name="矩形 5"/>
          <p:cNvSpPr/>
          <p:nvPr/>
        </p:nvSpPr>
        <p:spPr>
          <a:xfrm>
            <a:off x="397987" y="639156"/>
            <a:ext cx="353975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dirty="0">
                <a:solidFill>
                  <a:srgbClr val="FF0000"/>
                </a:solidFill>
              </a:rPr>
              <a:t>使用</a:t>
            </a:r>
            <a:r>
              <a:rPr lang="en-US" altLang="zh-TW" sz="2400" dirty="0">
                <a:solidFill>
                  <a:srgbClr val="FF0000"/>
                </a:solidFill>
              </a:rPr>
              <a:t>Model </a:t>
            </a:r>
            <a:r>
              <a:rPr lang="en-US" altLang="zh-TW" sz="2400" dirty="0" smtClean="0">
                <a:solidFill>
                  <a:srgbClr val="FF0000"/>
                </a:solidFill>
              </a:rPr>
              <a:t>binding</a:t>
            </a:r>
            <a:r>
              <a:rPr lang="zh-TW" altLang="en-US" sz="2400" dirty="0" smtClean="0">
                <a:solidFill>
                  <a:srgbClr val="FF0000"/>
                </a:solidFill>
              </a:rPr>
              <a:t> </a:t>
            </a:r>
            <a:r>
              <a:rPr lang="en-US" altLang="zh-TW" sz="2400" dirty="0" smtClean="0">
                <a:solidFill>
                  <a:srgbClr val="FF0000"/>
                </a:solidFill>
              </a:rPr>
              <a:t>-</a:t>
            </a:r>
            <a:r>
              <a:rPr lang="en-US" altLang="zh-TW" sz="2400" dirty="0" err="1" smtClean="0">
                <a:solidFill>
                  <a:srgbClr val="FF0000"/>
                </a:solidFill>
              </a:rPr>
              <a:t>Includ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039"/>
          <a:stretch/>
        </p:blipFill>
        <p:spPr bwMode="auto">
          <a:xfrm>
            <a:off x="78810" y="1733910"/>
            <a:ext cx="9001125" cy="34220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1181" y="1100821"/>
            <a:ext cx="2562225" cy="3714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34729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/50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zh-TW" smtClean="0"/>
              <a:pPr/>
              <a:t>22</a:t>
            </a:fld>
            <a:endParaRPr lang="zh-TW" alt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028"/>
          <a:stretch/>
        </p:blipFill>
        <p:spPr bwMode="auto">
          <a:xfrm>
            <a:off x="347393" y="1794295"/>
            <a:ext cx="6838950" cy="318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矩形 6"/>
          <p:cNvSpPr/>
          <p:nvPr/>
        </p:nvSpPr>
        <p:spPr>
          <a:xfrm>
            <a:off x="397987" y="639156"/>
            <a:ext cx="373159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dirty="0">
                <a:solidFill>
                  <a:srgbClr val="FF0000"/>
                </a:solidFill>
              </a:rPr>
              <a:t>使用</a:t>
            </a:r>
            <a:r>
              <a:rPr lang="en-US" altLang="zh-TW" sz="2400" dirty="0">
                <a:solidFill>
                  <a:srgbClr val="FF0000"/>
                </a:solidFill>
              </a:rPr>
              <a:t>Model </a:t>
            </a:r>
            <a:r>
              <a:rPr lang="en-US" altLang="zh-TW" sz="2400" dirty="0" smtClean="0">
                <a:solidFill>
                  <a:srgbClr val="FF0000"/>
                </a:solidFill>
              </a:rPr>
              <a:t>binding</a:t>
            </a:r>
            <a:r>
              <a:rPr lang="zh-TW" altLang="en-US" sz="2400" dirty="0" smtClean="0">
                <a:solidFill>
                  <a:srgbClr val="FF0000"/>
                </a:solidFill>
              </a:rPr>
              <a:t> </a:t>
            </a:r>
            <a:r>
              <a:rPr lang="en-US" altLang="zh-TW" sz="2400" dirty="0" smtClean="0">
                <a:solidFill>
                  <a:srgbClr val="FF0000"/>
                </a:solidFill>
              </a:rPr>
              <a:t>-Exclude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7812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/50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zh-TW" smtClean="0"/>
              <a:pPr/>
              <a:t>23</a:t>
            </a:fld>
            <a:endParaRPr lang="zh-TW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38" b="60958"/>
          <a:stretch/>
        </p:blipFill>
        <p:spPr bwMode="auto">
          <a:xfrm>
            <a:off x="500332" y="2130724"/>
            <a:ext cx="7200900" cy="1526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815" b="50"/>
          <a:stretch/>
        </p:blipFill>
        <p:spPr bwMode="auto">
          <a:xfrm>
            <a:off x="500332" y="3657602"/>
            <a:ext cx="7200900" cy="20875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矩形 7"/>
          <p:cNvSpPr/>
          <p:nvPr/>
        </p:nvSpPr>
        <p:spPr>
          <a:xfrm>
            <a:off x="500332" y="1122235"/>
            <a:ext cx="562083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dirty="0" smtClean="0">
                <a:solidFill>
                  <a:srgbClr val="FF0000"/>
                </a:solidFill>
              </a:rPr>
              <a:t>使用</a:t>
            </a:r>
            <a:r>
              <a:rPr lang="en-US" altLang="zh-TW" sz="2400" dirty="0" err="1">
                <a:solidFill>
                  <a:srgbClr val="FF0000"/>
                </a:solidFill>
              </a:rPr>
              <a:t>UpdateModel</a:t>
            </a:r>
            <a:r>
              <a:rPr lang="en-US" altLang="zh-TW" sz="2400" dirty="0">
                <a:solidFill>
                  <a:srgbClr val="FF0000"/>
                </a:solidFill>
              </a:rPr>
              <a:t>() and </a:t>
            </a:r>
            <a:r>
              <a:rPr lang="en-US" altLang="zh-TW" sz="2400" dirty="0" err="1">
                <a:solidFill>
                  <a:srgbClr val="FF0000"/>
                </a:solidFill>
              </a:rPr>
              <a:t>TryUpdateModel</a:t>
            </a:r>
            <a:r>
              <a:rPr lang="en-US" altLang="zh-TW" sz="2400" dirty="0">
                <a:solidFill>
                  <a:srgbClr val="FF0000"/>
                </a:solidFill>
              </a:rPr>
              <a:t>()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7837062" y="1584702"/>
            <a:ext cx="3283656" cy="646331"/>
          </a:xfrm>
          <a:prstGeom prst="rect">
            <a:avLst/>
          </a:prstGeom>
          <a:solidFill>
            <a:srgbClr val="FFECC5"/>
          </a:solidFill>
        </p:spPr>
        <p:txBody>
          <a:bodyPr wrap="none">
            <a:spAutoFit/>
          </a:bodyPr>
          <a:lstStyle/>
          <a:p>
            <a:r>
              <a:rPr lang="en-US" altLang="zh-TW" dirty="0" err="1"/>
              <a:t>UpdateModel</a:t>
            </a:r>
            <a:r>
              <a:rPr lang="en-US" altLang="zh-TW" dirty="0" smtClean="0"/>
              <a:t>()</a:t>
            </a:r>
            <a:r>
              <a:rPr lang="zh-TW" altLang="en-US" dirty="0" smtClean="0"/>
              <a:t> 會回傳</a:t>
            </a:r>
            <a:r>
              <a:rPr lang="en-US" altLang="zh-TW" dirty="0" smtClean="0"/>
              <a:t>Exception</a:t>
            </a:r>
          </a:p>
          <a:p>
            <a:r>
              <a:rPr lang="en-US" altLang="zh-TW" dirty="0" err="1" smtClean="0"/>
              <a:t>TryUpdateModel</a:t>
            </a:r>
            <a:r>
              <a:rPr lang="en-US" altLang="zh-TW" dirty="0" smtClean="0"/>
              <a:t>()</a:t>
            </a:r>
            <a:r>
              <a:rPr lang="zh-TW" altLang="en-US" dirty="0" smtClean="0"/>
              <a:t> 會回傳</a:t>
            </a:r>
            <a:r>
              <a:rPr lang="en-US" altLang="zh-TW" dirty="0" smtClean="0"/>
              <a:t>false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48213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/50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zh-TW" smtClean="0"/>
              <a:pPr/>
              <a:t>24</a:t>
            </a:fld>
            <a:endParaRPr lang="zh-TW" altLang="en-US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878" y="1373307"/>
            <a:ext cx="6886575" cy="435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矩形 7"/>
          <p:cNvSpPr/>
          <p:nvPr/>
        </p:nvSpPr>
        <p:spPr>
          <a:xfrm>
            <a:off x="500332" y="687250"/>
            <a:ext cx="562083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dirty="0" smtClean="0">
                <a:solidFill>
                  <a:srgbClr val="FF0000"/>
                </a:solidFill>
              </a:rPr>
              <a:t>使用</a:t>
            </a:r>
            <a:r>
              <a:rPr lang="en-US" altLang="zh-TW" sz="2400" dirty="0" err="1">
                <a:solidFill>
                  <a:srgbClr val="FF0000"/>
                </a:solidFill>
              </a:rPr>
              <a:t>UpdateModel</a:t>
            </a:r>
            <a:r>
              <a:rPr lang="en-US" altLang="zh-TW" sz="2400" dirty="0">
                <a:solidFill>
                  <a:srgbClr val="FF0000"/>
                </a:solidFill>
              </a:rPr>
              <a:t>() and </a:t>
            </a:r>
            <a:r>
              <a:rPr lang="en-US" altLang="zh-TW" sz="2400" dirty="0" err="1">
                <a:solidFill>
                  <a:srgbClr val="FF0000"/>
                </a:solidFill>
              </a:rPr>
              <a:t>TryUpdateModel</a:t>
            </a:r>
            <a:r>
              <a:rPr lang="en-US" altLang="zh-TW" sz="2400" dirty="0">
                <a:solidFill>
                  <a:srgbClr val="FF0000"/>
                </a:solidFill>
              </a:rPr>
              <a:t>()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 flipV="1">
            <a:off x="2059261" y="3640347"/>
            <a:ext cx="623554" cy="2311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2356" y="3485072"/>
            <a:ext cx="5153025" cy="3105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32377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/50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zh-TW" smtClean="0"/>
              <a:pPr/>
              <a:t>25</a:t>
            </a:fld>
            <a:endParaRPr lang="zh-TW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xmlns="" id="{568EDBDC-4789-4CC1-BA55-DBD5707EEAF5}"/>
              </a:ext>
            </a:extLst>
          </p:cNvPr>
          <p:cNvSpPr/>
          <p:nvPr/>
        </p:nvSpPr>
        <p:spPr>
          <a:xfrm>
            <a:off x="5462570" y="4214504"/>
            <a:ext cx="1826141" cy="1077218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zh-TW" altLang="en-US" sz="32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移除</a:t>
            </a:r>
            <a:r>
              <a:rPr lang="zh-TW" altLang="en-US" sz="32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資料</a:t>
            </a:r>
            <a:endParaRPr lang="zh-TW" altLang="en-US" sz="32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sz="32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xmlns="" id="{568EDBDC-4789-4CC1-BA55-DBD5707EEAF5}"/>
              </a:ext>
            </a:extLst>
          </p:cNvPr>
          <p:cNvSpPr/>
          <p:nvPr/>
        </p:nvSpPr>
        <p:spPr>
          <a:xfrm>
            <a:off x="1582790" y="2948213"/>
            <a:ext cx="9585701" cy="64633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altLang="zh-TW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ADO.NET</a:t>
            </a:r>
            <a:r>
              <a:rPr lang="zh-TW" altLang="en-US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連接資料庫以及新增</a:t>
            </a:r>
            <a:r>
              <a:rPr lang="en-US" altLang="zh-TW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更新</a:t>
            </a:r>
            <a:r>
              <a:rPr lang="en-US" altLang="zh-TW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移除資料</a:t>
            </a:r>
          </a:p>
        </p:txBody>
      </p:sp>
    </p:spTree>
    <p:extLst>
      <p:ext uri="{BB962C8B-B14F-4D97-AF65-F5344CB8AC3E}">
        <p14:creationId xmlns:p14="http://schemas.microsoft.com/office/powerpoint/2010/main" val="2388970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/50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zh-TW" smtClean="0"/>
              <a:pPr/>
              <a:t>26</a:t>
            </a:fld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134862" y="625049"/>
            <a:ext cx="35182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err="1" smtClean="0">
                <a:solidFill>
                  <a:srgbClr val="FF0000"/>
                </a:solidFill>
              </a:rPr>
              <a:t>GamerController.cs</a:t>
            </a:r>
            <a:r>
              <a:rPr lang="zh-TW" altLang="en-US" dirty="0" smtClean="0">
                <a:solidFill>
                  <a:srgbClr val="FF0000"/>
                </a:solidFill>
              </a:rPr>
              <a:t>  </a:t>
            </a:r>
            <a:r>
              <a:rPr lang="en-US" altLang="zh-TW" dirty="0" smtClean="0">
                <a:solidFill>
                  <a:srgbClr val="FF0000"/>
                </a:solidFill>
              </a:rPr>
              <a:t>-</a:t>
            </a:r>
            <a:r>
              <a:rPr lang="zh-TW" altLang="en-US" dirty="0" smtClean="0">
                <a:solidFill>
                  <a:srgbClr val="FF0000"/>
                </a:solidFill>
              </a:rPr>
              <a:t>  </a:t>
            </a:r>
            <a:r>
              <a:rPr lang="en-US" altLang="zh-TW" dirty="0" err="1">
                <a:solidFill>
                  <a:srgbClr val="FF0000"/>
                </a:solidFill>
              </a:rPr>
              <a:t>DeleteGamer</a:t>
            </a:r>
            <a:endParaRPr lang="zh-TW" altLang="en-US" dirty="0">
              <a:solidFill>
                <a:srgbClr val="FF0000"/>
              </a:solidFill>
            </a:endParaRP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862" y="1183616"/>
            <a:ext cx="8924925" cy="499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03338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/50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zh-TW" smtClean="0"/>
              <a:pPr/>
              <a:t>27</a:t>
            </a:fld>
            <a:endParaRPr lang="zh-TW" altLang="en-US" dirty="0"/>
          </a:p>
        </p:txBody>
      </p:sp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407" y="1120384"/>
            <a:ext cx="10084279" cy="55664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矩形 5"/>
          <p:cNvSpPr/>
          <p:nvPr/>
        </p:nvSpPr>
        <p:spPr>
          <a:xfrm>
            <a:off x="2760453" y="5591923"/>
            <a:ext cx="894300" cy="1986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" name="直線單箭頭接點 6"/>
          <p:cNvCxnSpPr/>
          <p:nvPr/>
        </p:nvCxnSpPr>
        <p:spPr>
          <a:xfrm flipH="1" flipV="1">
            <a:off x="1733909" y="1863678"/>
            <a:ext cx="1026544" cy="3728246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6087" y="1697509"/>
            <a:ext cx="3311908" cy="240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" name="直線單箭頭接點 9"/>
          <p:cNvCxnSpPr/>
          <p:nvPr/>
        </p:nvCxnSpPr>
        <p:spPr>
          <a:xfrm>
            <a:off x="5418201" y="1953484"/>
            <a:ext cx="2333929" cy="876719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6916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投影片編號版面配置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zh-TW" smtClean="0"/>
              <a:pPr/>
              <a:t>28</a:t>
            </a:fld>
            <a:endParaRPr lang="zh-TW" altLang="en-US" dirty="0"/>
          </a:p>
        </p:txBody>
      </p:sp>
      <p:sp>
        <p:nvSpPr>
          <p:cNvPr id="9" name="頁尾版面配置區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/ 50</a:t>
            </a:r>
            <a:endParaRPr lang="zh-TW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xmlns="" id="{568EDBDC-4789-4CC1-BA55-DBD5707EEAF5}"/>
              </a:ext>
            </a:extLst>
          </p:cNvPr>
          <p:cNvSpPr/>
          <p:nvPr/>
        </p:nvSpPr>
        <p:spPr>
          <a:xfrm>
            <a:off x="1303150" y="2351621"/>
            <a:ext cx="9585701" cy="120032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/>
            <a:r>
              <a:rPr lang="zh-TW" altLang="en-US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自動生成程式碼</a:t>
            </a:r>
            <a:r>
              <a:rPr lang="en-US" altLang="zh-TW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Entity Framework</a:t>
            </a:r>
            <a:r>
              <a:rPr lang="zh-TW" altLang="en-US" sz="36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以及</a:t>
            </a:r>
            <a:endParaRPr lang="en-US" altLang="zh-TW" sz="3600" b="1" dirty="0" smtClean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36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新增</a:t>
            </a:r>
            <a:r>
              <a:rPr lang="en-US" altLang="zh-TW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更新</a:t>
            </a:r>
            <a:r>
              <a:rPr lang="en-US" altLang="zh-TW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移除資料</a:t>
            </a:r>
          </a:p>
        </p:txBody>
      </p:sp>
    </p:spTree>
    <p:extLst>
      <p:ext uri="{BB962C8B-B14F-4D97-AF65-F5344CB8AC3E}">
        <p14:creationId xmlns:p14="http://schemas.microsoft.com/office/powerpoint/2010/main" val="1442093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xmlns="" id="{D2C1A8C3-62E5-4C57-8E0D-3C4A1E06D6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597" t="6540" b="61350"/>
          <a:stretch/>
        </p:blipFill>
        <p:spPr>
          <a:xfrm>
            <a:off x="71021" y="454520"/>
            <a:ext cx="3579949" cy="3332476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xmlns="" id="{B5F6BA07-B41E-4F8E-AB1F-F2E537907F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22" y="3847381"/>
            <a:ext cx="11938621" cy="2838825"/>
          </a:xfrm>
          <a:prstGeom prst="rect">
            <a:avLst/>
          </a:prstGeom>
        </p:spPr>
      </p:pic>
      <p:sp>
        <p:nvSpPr>
          <p:cNvPr id="8" name="投影片編號版面配置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zh-TW" smtClean="0"/>
              <a:pPr/>
              <a:t>2</a:t>
            </a:fld>
            <a:endParaRPr lang="zh-TW" altLang="en-US" dirty="0"/>
          </a:p>
        </p:txBody>
      </p:sp>
      <p:sp>
        <p:nvSpPr>
          <p:cNvPr id="9" name="頁尾版面配置區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/ 50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34669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/50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zh-TW" smtClean="0"/>
              <a:pPr/>
              <a:t>29</a:t>
            </a:fld>
            <a:endParaRPr lang="zh-TW" alt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77" y="1378429"/>
            <a:ext cx="9251950" cy="5067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矩形 5"/>
          <p:cNvSpPr/>
          <p:nvPr/>
        </p:nvSpPr>
        <p:spPr>
          <a:xfrm>
            <a:off x="115677" y="598105"/>
            <a:ext cx="604325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 err="1">
                <a:solidFill>
                  <a:srgbClr val="FF0000"/>
                </a:solidFill>
              </a:rPr>
              <a:t>ADO.Net</a:t>
            </a:r>
            <a:r>
              <a:rPr lang="en-US" altLang="zh-TW" sz="2400" dirty="0">
                <a:solidFill>
                  <a:srgbClr val="FF0000"/>
                </a:solidFill>
              </a:rPr>
              <a:t> Entity Data Model - Entity Framework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7393" y="4420230"/>
            <a:ext cx="4076700" cy="157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矩形 9"/>
          <p:cNvSpPr/>
          <p:nvPr/>
        </p:nvSpPr>
        <p:spPr>
          <a:xfrm>
            <a:off x="8436633" y="4867305"/>
            <a:ext cx="3295291" cy="11245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1" name="直線單箭頭接點 10"/>
          <p:cNvCxnSpPr/>
          <p:nvPr/>
        </p:nvCxnSpPr>
        <p:spPr>
          <a:xfrm>
            <a:off x="8933624" y="3436818"/>
            <a:ext cx="598565" cy="1430487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8535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/50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zh-TW" smtClean="0"/>
              <a:pPr/>
              <a:t>30</a:t>
            </a:fld>
            <a:endParaRPr lang="zh-TW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91" y="1258559"/>
            <a:ext cx="8570384" cy="30028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矩形 5"/>
          <p:cNvSpPr/>
          <p:nvPr/>
        </p:nvSpPr>
        <p:spPr>
          <a:xfrm>
            <a:off x="69791" y="605378"/>
            <a:ext cx="20539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dirty="0" smtClean="0">
                <a:solidFill>
                  <a:srgbClr val="FF0000"/>
                </a:solidFill>
              </a:rPr>
              <a:t>建立</a:t>
            </a:r>
            <a:r>
              <a:rPr lang="en-US" altLang="zh-TW" sz="2400" dirty="0" smtClean="0">
                <a:solidFill>
                  <a:srgbClr val="FF0000"/>
                </a:solidFill>
              </a:rPr>
              <a:t>Controller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0175" y="605378"/>
            <a:ext cx="3389827" cy="59765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矩形 8"/>
          <p:cNvSpPr/>
          <p:nvPr/>
        </p:nvSpPr>
        <p:spPr>
          <a:xfrm>
            <a:off x="8839842" y="696284"/>
            <a:ext cx="2667796" cy="79756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8839842" y="2039129"/>
            <a:ext cx="2667796" cy="254149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8839842" y="4580626"/>
            <a:ext cx="2667796" cy="179141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88180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/50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zh-TW" smtClean="0"/>
              <a:pPr/>
              <a:t>31</a:t>
            </a:fld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268199" y="605378"/>
            <a:ext cx="23391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dirty="0" smtClean="0">
                <a:solidFill>
                  <a:srgbClr val="FF0000"/>
                </a:solidFill>
              </a:rPr>
              <a:t>自動生成的頁面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067" y="1067043"/>
            <a:ext cx="10477500" cy="527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矩形 8"/>
          <p:cNvSpPr/>
          <p:nvPr/>
        </p:nvSpPr>
        <p:spPr>
          <a:xfrm>
            <a:off x="1248596" y="2475781"/>
            <a:ext cx="502566" cy="24301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7456739" y="2481532"/>
            <a:ext cx="502566" cy="24301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80057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/50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zh-TW" smtClean="0"/>
              <a:pPr/>
              <a:t>32</a:t>
            </a:fld>
            <a:endParaRPr lang="zh-TW" altLang="en-US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708" y="1283538"/>
            <a:ext cx="8890000" cy="415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矩形 5"/>
          <p:cNvSpPr/>
          <p:nvPr/>
        </p:nvSpPr>
        <p:spPr>
          <a:xfrm>
            <a:off x="266070" y="647783"/>
            <a:ext cx="301935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dirty="0" smtClean="0">
                <a:solidFill>
                  <a:srgbClr val="FF0000"/>
                </a:solidFill>
              </a:rPr>
              <a:t>增加</a:t>
            </a:r>
            <a:r>
              <a:rPr lang="en-US" altLang="zh-TW" sz="2400" dirty="0" err="1" smtClean="0">
                <a:solidFill>
                  <a:srgbClr val="FF0000"/>
                </a:solidFill>
              </a:rPr>
              <a:t>TeamMetaData</a:t>
            </a:r>
            <a:r>
              <a:rPr lang="zh-TW" altLang="en-US" sz="2400" dirty="0" smtClean="0">
                <a:solidFill>
                  <a:srgbClr val="FF0000"/>
                </a:solidFill>
              </a:rPr>
              <a:t>後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2667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/50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zh-TW" smtClean="0"/>
              <a:pPr/>
              <a:t>33</a:t>
            </a:fld>
            <a:endParaRPr lang="zh-TW" altLang="en-US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299229"/>
            <a:ext cx="9972136" cy="170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矩形 14"/>
          <p:cNvSpPr/>
          <p:nvPr/>
        </p:nvSpPr>
        <p:spPr>
          <a:xfrm>
            <a:off x="194362" y="606731"/>
            <a:ext cx="34546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 err="1" smtClean="0">
                <a:solidFill>
                  <a:srgbClr val="FF0000"/>
                </a:solidFill>
              </a:rPr>
              <a:t>GamersController</a:t>
            </a:r>
            <a:r>
              <a:rPr lang="zh-TW" altLang="en-US" sz="2400" dirty="0" smtClean="0">
                <a:solidFill>
                  <a:srgbClr val="FF0000"/>
                </a:solidFill>
              </a:rPr>
              <a:t>  </a:t>
            </a:r>
            <a:r>
              <a:rPr lang="en-US" altLang="zh-TW" sz="2400" dirty="0" smtClean="0">
                <a:solidFill>
                  <a:srgbClr val="FF0000"/>
                </a:solidFill>
              </a:rPr>
              <a:t>-</a:t>
            </a:r>
            <a:r>
              <a:rPr lang="zh-TW" altLang="en-US" sz="2400" dirty="0" smtClean="0">
                <a:solidFill>
                  <a:srgbClr val="FF0000"/>
                </a:solidFill>
              </a:rPr>
              <a:t>  </a:t>
            </a:r>
            <a:r>
              <a:rPr lang="en-US" altLang="zh-TW" sz="2400" dirty="0" smtClean="0">
                <a:solidFill>
                  <a:srgbClr val="FF0000"/>
                </a:solidFill>
              </a:rPr>
              <a:t>Index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2876" y="2849564"/>
            <a:ext cx="4796320" cy="39317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65327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/50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zh-TW" smtClean="0"/>
              <a:pPr/>
              <a:t>34</a:t>
            </a:fld>
            <a:endParaRPr lang="zh-TW" alt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292" y="2058569"/>
            <a:ext cx="7039906" cy="35744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矩形 5"/>
          <p:cNvSpPr/>
          <p:nvPr/>
        </p:nvSpPr>
        <p:spPr>
          <a:xfrm>
            <a:off x="194362" y="682289"/>
            <a:ext cx="362060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 err="1" smtClean="0">
                <a:solidFill>
                  <a:srgbClr val="FF0000"/>
                </a:solidFill>
              </a:rPr>
              <a:t>GamersController</a:t>
            </a:r>
            <a:r>
              <a:rPr lang="zh-TW" altLang="en-US" sz="2400" dirty="0" smtClean="0">
                <a:solidFill>
                  <a:srgbClr val="FF0000"/>
                </a:solidFill>
              </a:rPr>
              <a:t>  </a:t>
            </a:r>
            <a:r>
              <a:rPr lang="en-US" altLang="zh-TW" sz="2400" dirty="0" smtClean="0">
                <a:solidFill>
                  <a:srgbClr val="FF0000"/>
                </a:solidFill>
              </a:rPr>
              <a:t>-</a:t>
            </a:r>
            <a:r>
              <a:rPr lang="zh-TW" altLang="en-US" sz="2400" dirty="0" smtClean="0">
                <a:solidFill>
                  <a:srgbClr val="FF0000"/>
                </a:solidFill>
              </a:rPr>
              <a:t>  </a:t>
            </a:r>
            <a:r>
              <a:rPr lang="en-US" altLang="zh-TW" sz="2400" dirty="0">
                <a:solidFill>
                  <a:srgbClr val="FF0000"/>
                </a:solidFill>
              </a:rPr>
              <a:t>Details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0272" y="682289"/>
            <a:ext cx="4182913" cy="5585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53741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/50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zh-TW" smtClean="0"/>
              <a:pPr/>
              <a:t>35</a:t>
            </a:fld>
            <a:endParaRPr lang="zh-TW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xmlns="" id="{568EDBDC-4789-4CC1-BA55-DBD5707EEAF5}"/>
              </a:ext>
            </a:extLst>
          </p:cNvPr>
          <p:cNvSpPr/>
          <p:nvPr/>
        </p:nvSpPr>
        <p:spPr>
          <a:xfrm>
            <a:off x="1303150" y="2351621"/>
            <a:ext cx="9585701" cy="120032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/>
            <a:r>
              <a:rPr lang="zh-TW" altLang="en-US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自動生成程式碼</a:t>
            </a:r>
            <a:r>
              <a:rPr lang="en-US" altLang="zh-TW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Entity Framework</a:t>
            </a:r>
            <a:r>
              <a:rPr lang="zh-TW" altLang="en-US" sz="36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以及</a:t>
            </a:r>
            <a:endParaRPr lang="en-US" altLang="zh-TW" sz="3600" b="1" dirty="0" smtClean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36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新增</a:t>
            </a:r>
            <a:r>
              <a:rPr lang="en-US" altLang="zh-TW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更新</a:t>
            </a:r>
            <a:r>
              <a:rPr lang="en-US" altLang="zh-TW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移除資料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xmlns="" id="{568EDBDC-4789-4CC1-BA55-DBD5707EEAF5}"/>
              </a:ext>
            </a:extLst>
          </p:cNvPr>
          <p:cNvSpPr/>
          <p:nvPr/>
        </p:nvSpPr>
        <p:spPr>
          <a:xfrm>
            <a:off x="5182930" y="4214504"/>
            <a:ext cx="1826141" cy="1077218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zh-TW" altLang="en-US" sz="32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新增資料</a:t>
            </a:r>
            <a:endParaRPr lang="zh-TW" altLang="en-US" sz="32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sz="32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596131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/50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zh-TW" smtClean="0"/>
              <a:pPr/>
              <a:t>36</a:t>
            </a:fld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194362" y="682289"/>
            <a:ext cx="35901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 err="1" smtClean="0">
                <a:solidFill>
                  <a:srgbClr val="FF0000"/>
                </a:solidFill>
              </a:rPr>
              <a:t>GamersController</a:t>
            </a:r>
            <a:r>
              <a:rPr lang="zh-TW" altLang="en-US" sz="2400" dirty="0" smtClean="0">
                <a:solidFill>
                  <a:srgbClr val="FF0000"/>
                </a:solidFill>
              </a:rPr>
              <a:t>  </a:t>
            </a:r>
            <a:r>
              <a:rPr lang="en-US" altLang="zh-TW" sz="2400" dirty="0" smtClean="0">
                <a:solidFill>
                  <a:srgbClr val="FF0000"/>
                </a:solidFill>
              </a:rPr>
              <a:t>-</a:t>
            </a:r>
            <a:r>
              <a:rPr lang="zh-TW" altLang="en-US" sz="2400" dirty="0" smtClean="0">
                <a:solidFill>
                  <a:srgbClr val="FF0000"/>
                </a:solidFill>
              </a:rPr>
              <a:t>  </a:t>
            </a:r>
            <a:r>
              <a:rPr lang="en-US" altLang="zh-TW" sz="2400" dirty="0" smtClean="0">
                <a:solidFill>
                  <a:srgbClr val="FF0000"/>
                </a:solidFill>
              </a:rPr>
              <a:t>Create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pic>
        <p:nvPicPr>
          <p:cNvPr id="7173" name="Picture 5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58"/>
          <a:stretch/>
        </p:blipFill>
        <p:spPr bwMode="auto">
          <a:xfrm>
            <a:off x="0" y="1285336"/>
            <a:ext cx="8382000" cy="3258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4" name="Picture 6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264"/>
          <a:stretch/>
        </p:blipFill>
        <p:spPr bwMode="auto">
          <a:xfrm>
            <a:off x="8382000" y="913121"/>
            <a:ext cx="3436188" cy="56473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08175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/50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zh-TW" smtClean="0"/>
              <a:pPr/>
              <a:t>37</a:t>
            </a:fld>
            <a:endParaRPr lang="zh-TW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xmlns="" id="{568EDBDC-4789-4CC1-BA55-DBD5707EEAF5}"/>
              </a:ext>
            </a:extLst>
          </p:cNvPr>
          <p:cNvSpPr/>
          <p:nvPr/>
        </p:nvSpPr>
        <p:spPr>
          <a:xfrm>
            <a:off x="1303150" y="2351621"/>
            <a:ext cx="9585701" cy="120032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/>
            <a:r>
              <a:rPr lang="zh-TW" altLang="en-US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自動生成程式碼</a:t>
            </a:r>
            <a:r>
              <a:rPr lang="en-US" altLang="zh-TW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Entity Framework</a:t>
            </a:r>
            <a:r>
              <a:rPr lang="zh-TW" altLang="en-US" sz="36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以及</a:t>
            </a:r>
            <a:endParaRPr lang="en-US" altLang="zh-TW" sz="3600" b="1" dirty="0" smtClean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36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新增</a:t>
            </a:r>
            <a:r>
              <a:rPr lang="en-US" altLang="zh-TW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更新</a:t>
            </a:r>
            <a:r>
              <a:rPr lang="en-US" altLang="zh-TW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移除資料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xmlns="" id="{568EDBDC-4789-4CC1-BA55-DBD5707EEAF5}"/>
              </a:ext>
            </a:extLst>
          </p:cNvPr>
          <p:cNvSpPr/>
          <p:nvPr/>
        </p:nvSpPr>
        <p:spPr>
          <a:xfrm>
            <a:off x="5182930" y="4214504"/>
            <a:ext cx="1826141" cy="1077218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zh-TW" altLang="en-US" sz="32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更新</a:t>
            </a:r>
            <a:r>
              <a:rPr lang="zh-TW" altLang="en-US" sz="32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資料</a:t>
            </a:r>
            <a:endParaRPr lang="zh-TW" altLang="en-US" sz="32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sz="32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584228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/50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zh-TW" smtClean="0"/>
              <a:pPr/>
              <a:t>38</a:t>
            </a:fld>
            <a:endParaRPr lang="zh-TW" alt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964" y="1526786"/>
            <a:ext cx="6048375" cy="347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矩形 6"/>
          <p:cNvSpPr/>
          <p:nvPr/>
        </p:nvSpPr>
        <p:spPr>
          <a:xfrm>
            <a:off x="194362" y="682289"/>
            <a:ext cx="332180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 err="1" smtClean="0">
                <a:solidFill>
                  <a:srgbClr val="FF0000"/>
                </a:solidFill>
              </a:rPr>
              <a:t>GamersController</a:t>
            </a:r>
            <a:r>
              <a:rPr lang="zh-TW" altLang="en-US" sz="2400" dirty="0" smtClean="0">
                <a:solidFill>
                  <a:srgbClr val="FF0000"/>
                </a:solidFill>
              </a:rPr>
              <a:t>  </a:t>
            </a:r>
            <a:r>
              <a:rPr lang="en-US" altLang="zh-TW" sz="2400" dirty="0" smtClean="0">
                <a:solidFill>
                  <a:srgbClr val="FF0000"/>
                </a:solidFill>
              </a:rPr>
              <a:t>-</a:t>
            </a:r>
            <a:r>
              <a:rPr lang="zh-TW" altLang="en-US" sz="2400" dirty="0" smtClean="0">
                <a:solidFill>
                  <a:srgbClr val="FF0000"/>
                </a:solidFill>
              </a:rPr>
              <a:t>  </a:t>
            </a:r>
            <a:r>
              <a:rPr lang="en-US" altLang="zh-TW" sz="2400" dirty="0" smtClean="0">
                <a:solidFill>
                  <a:srgbClr val="FF0000"/>
                </a:solidFill>
              </a:rPr>
              <a:t>Edit</a:t>
            </a:r>
            <a:r>
              <a:rPr lang="zh-TW" altLang="en-US" sz="2400" dirty="0" smtClean="0">
                <a:solidFill>
                  <a:srgbClr val="FF0000"/>
                </a:solidFill>
              </a:rPr>
              <a:t> 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8645" y="913121"/>
            <a:ext cx="5962650" cy="4972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58964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xmlns="" id="{D3102C86-151D-4DB0-ACB7-94DBFE46CC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415" y="1238250"/>
            <a:ext cx="10963275" cy="7239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xmlns="" id="{A6BE33C7-D962-49B5-89BC-C9BD9FA36FBA}"/>
              </a:ext>
            </a:extLst>
          </p:cNvPr>
          <p:cNvSpPr/>
          <p:nvPr/>
        </p:nvSpPr>
        <p:spPr>
          <a:xfrm>
            <a:off x="421414" y="632745"/>
            <a:ext cx="159889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dirty="0">
                <a:solidFill>
                  <a:srgbClr val="FF0000"/>
                </a:solidFill>
              </a:rPr>
              <a:t>Web.config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xmlns="" id="{18EF6053-07C7-42B9-AD25-D7845557D2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945" y="2103432"/>
            <a:ext cx="4495800" cy="2162175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xmlns="" id="{247ABB58-C34A-496B-AC2D-2635F3A72C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945" y="4077050"/>
            <a:ext cx="6533343" cy="2690200"/>
          </a:xfrm>
          <a:prstGeom prst="rect">
            <a:avLst/>
          </a:prstGeom>
        </p:spPr>
      </p:pic>
      <p:sp>
        <p:nvSpPr>
          <p:cNvPr id="10" name="投影片編號版面配置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zh-TW" smtClean="0"/>
              <a:pPr/>
              <a:t>3</a:t>
            </a:fld>
            <a:endParaRPr lang="zh-TW" altLang="en-US" dirty="0"/>
          </a:p>
        </p:txBody>
      </p:sp>
      <p:sp>
        <p:nvSpPr>
          <p:cNvPr id="11" name="頁尾版面配置區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/ 50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57027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/50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zh-TW" smtClean="0"/>
              <a:pPr/>
              <a:t>39</a:t>
            </a:fld>
            <a:endParaRPr lang="zh-TW" alt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932731"/>
            <a:ext cx="7684895" cy="59252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矩形 6"/>
          <p:cNvSpPr/>
          <p:nvPr/>
        </p:nvSpPr>
        <p:spPr>
          <a:xfrm>
            <a:off x="194362" y="451456"/>
            <a:ext cx="32528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 err="1" smtClean="0">
                <a:solidFill>
                  <a:srgbClr val="FF0000"/>
                </a:solidFill>
              </a:rPr>
              <a:t>GamersController</a:t>
            </a:r>
            <a:r>
              <a:rPr lang="zh-TW" altLang="en-US" sz="2400" dirty="0" smtClean="0">
                <a:solidFill>
                  <a:srgbClr val="FF0000"/>
                </a:solidFill>
              </a:rPr>
              <a:t>  </a:t>
            </a:r>
            <a:r>
              <a:rPr lang="en-US" altLang="zh-TW" sz="2400" dirty="0" smtClean="0">
                <a:solidFill>
                  <a:srgbClr val="FF0000"/>
                </a:solidFill>
              </a:rPr>
              <a:t>-</a:t>
            </a:r>
            <a:r>
              <a:rPr lang="zh-TW" altLang="en-US" sz="2400" dirty="0" smtClean="0">
                <a:solidFill>
                  <a:srgbClr val="FF0000"/>
                </a:solidFill>
              </a:rPr>
              <a:t>  </a:t>
            </a:r>
            <a:r>
              <a:rPr lang="en-US" altLang="zh-TW" sz="2400" dirty="0" smtClean="0">
                <a:solidFill>
                  <a:srgbClr val="FF0000"/>
                </a:solidFill>
              </a:rPr>
              <a:t>Edit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5747" y="1569168"/>
            <a:ext cx="5937250" cy="516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43121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/50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zh-TW" smtClean="0"/>
              <a:pPr/>
              <a:t>40</a:t>
            </a:fld>
            <a:endParaRPr lang="zh-TW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xmlns="" id="{568EDBDC-4789-4CC1-BA55-DBD5707EEAF5}"/>
              </a:ext>
            </a:extLst>
          </p:cNvPr>
          <p:cNvSpPr/>
          <p:nvPr/>
        </p:nvSpPr>
        <p:spPr>
          <a:xfrm>
            <a:off x="1303150" y="2351621"/>
            <a:ext cx="9585701" cy="120032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/>
            <a:r>
              <a:rPr lang="zh-TW" altLang="en-US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自動生成程式碼</a:t>
            </a:r>
            <a:r>
              <a:rPr lang="en-US" altLang="zh-TW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Entity Framework</a:t>
            </a:r>
            <a:r>
              <a:rPr lang="zh-TW" altLang="en-US" sz="36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以及</a:t>
            </a:r>
            <a:endParaRPr lang="en-US" altLang="zh-TW" sz="3600" b="1" dirty="0" smtClean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36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新增</a:t>
            </a:r>
            <a:r>
              <a:rPr lang="en-US" altLang="zh-TW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更新</a:t>
            </a:r>
            <a:r>
              <a:rPr lang="en-US" altLang="zh-TW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移除資料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xmlns="" id="{568EDBDC-4789-4CC1-BA55-DBD5707EEAF5}"/>
              </a:ext>
            </a:extLst>
          </p:cNvPr>
          <p:cNvSpPr/>
          <p:nvPr/>
        </p:nvSpPr>
        <p:spPr>
          <a:xfrm>
            <a:off x="5182930" y="4214504"/>
            <a:ext cx="1826141" cy="1077218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zh-TW" altLang="en-US" sz="32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刪除</a:t>
            </a:r>
            <a:r>
              <a:rPr lang="zh-TW" altLang="en-US" sz="32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資料</a:t>
            </a:r>
            <a:endParaRPr lang="zh-TW" altLang="en-US" sz="32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sz="32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993184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/50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zh-TW" smtClean="0"/>
              <a:pPr/>
              <a:t>41</a:t>
            </a:fld>
            <a:endParaRPr lang="zh-TW" alt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878" y="569342"/>
            <a:ext cx="4997047" cy="61075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8482" y="925603"/>
            <a:ext cx="3898900" cy="4730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89589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/50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zh-TW" smtClean="0"/>
              <a:pPr/>
              <a:t>42</a:t>
            </a:fld>
            <a:endParaRPr lang="zh-TW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xmlns="" id="{568EDBDC-4789-4CC1-BA55-DBD5707EEAF5}"/>
              </a:ext>
            </a:extLst>
          </p:cNvPr>
          <p:cNvSpPr/>
          <p:nvPr/>
        </p:nvSpPr>
        <p:spPr>
          <a:xfrm>
            <a:off x="4181217" y="2754124"/>
            <a:ext cx="3829567" cy="646331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zh-TW" altLang="en-US" sz="36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攻</a:t>
            </a:r>
            <a:r>
              <a:rPr lang="zh-TW" altLang="en-US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略</a:t>
            </a:r>
            <a:r>
              <a:rPr lang="en-US" altLang="zh-TW" sz="36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HtmlHelper</a:t>
            </a:r>
            <a:endParaRPr lang="en-US" altLang="zh-TW" sz="36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636627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/50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zh-TW" smtClean="0"/>
              <a:pPr/>
              <a:t>43</a:t>
            </a:fld>
            <a:endParaRPr lang="zh-TW" altLang="en-US" dirty="0"/>
          </a:p>
        </p:txBody>
      </p:sp>
      <p:sp>
        <p:nvSpPr>
          <p:cNvPr id="6" name="矩形 5"/>
          <p:cNvSpPr/>
          <p:nvPr/>
        </p:nvSpPr>
        <p:spPr>
          <a:xfrm>
            <a:off x="140360" y="562320"/>
            <a:ext cx="265476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 err="1">
                <a:solidFill>
                  <a:srgbClr val="FF0000"/>
                </a:solidFill>
              </a:rPr>
              <a:t>HtmlHelpers.cshtml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622" y="1023985"/>
            <a:ext cx="11565255" cy="48479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1883" y="3318835"/>
            <a:ext cx="1777981" cy="3435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75855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/50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zh-TW" smtClean="0"/>
              <a:pPr/>
              <a:t>44</a:t>
            </a:fld>
            <a:endParaRPr lang="zh-TW" altLang="en-US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489" y="1438545"/>
            <a:ext cx="7858125" cy="406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9614" y="3554712"/>
            <a:ext cx="3276600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矩形 7"/>
          <p:cNvSpPr/>
          <p:nvPr/>
        </p:nvSpPr>
        <p:spPr>
          <a:xfrm>
            <a:off x="140360" y="562320"/>
            <a:ext cx="460978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 err="1" smtClean="0">
                <a:solidFill>
                  <a:srgbClr val="FF0000"/>
                </a:solidFill>
              </a:rPr>
              <a:t>GamersController.cs</a:t>
            </a:r>
            <a:r>
              <a:rPr lang="zh-TW" altLang="en-US" sz="2400" dirty="0" smtClean="0">
                <a:solidFill>
                  <a:srgbClr val="FF0000"/>
                </a:solidFill>
              </a:rPr>
              <a:t> </a:t>
            </a:r>
            <a:r>
              <a:rPr lang="en-US" altLang="zh-TW" sz="2400" dirty="0" smtClean="0">
                <a:solidFill>
                  <a:srgbClr val="FF0000"/>
                </a:solidFill>
              </a:rPr>
              <a:t>-</a:t>
            </a:r>
            <a:r>
              <a:rPr lang="zh-TW" altLang="en-US" sz="2400" dirty="0" smtClean="0">
                <a:solidFill>
                  <a:srgbClr val="FF0000"/>
                </a:solidFill>
              </a:rPr>
              <a:t> </a:t>
            </a:r>
            <a:r>
              <a:rPr lang="en-US" altLang="zh-TW" sz="2400" dirty="0" err="1" smtClean="0">
                <a:solidFill>
                  <a:srgbClr val="FF0000"/>
                </a:solidFill>
              </a:rPr>
              <a:t>Dropdownlist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0051" y="1608647"/>
            <a:ext cx="2800350" cy="146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90991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zh-TW" smtClean="0"/>
              <a:pPr/>
              <a:t>45</a:t>
            </a:fld>
            <a:endParaRPr lang="zh-TW" altLang="en-US" dirty="0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/ 50</a:t>
            </a:r>
            <a:endParaRPr lang="zh-TW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xmlns="" id="{568EDBDC-4789-4CC1-BA55-DBD5707EEAF5}"/>
              </a:ext>
            </a:extLst>
          </p:cNvPr>
          <p:cNvSpPr/>
          <p:nvPr/>
        </p:nvSpPr>
        <p:spPr>
          <a:xfrm>
            <a:off x="4869752" y="2754124"/>
            <a:ext cx="2452496" cy="646331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zh-TW" altLang="en-US" sz="36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攻略</a:t>
            </a:r>
            <a:r>
              <a:rPr lang="en-US" altLang="zh-TW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Cache</a:t>
            </a:r>
          </a:p>
        </p:txBody>
      </p:sp>
    </p:spTree>
    <p:extLst>
      <p:ext uri="{BB962C8B-B14F-4D97-AF65-F5344CB8AC3E}">
        <p14:creationId xmlns:p14="http://schemas.microsoft.com/office/powerpoint/2010/main" val="1851896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xmlns="" id="{3C72E475-814B-4F8B-9FFD-D80D53CE53D2}"/>
              </a:ext>
            </a:extLst>
          </p:cNvPr>
          <p:cNvSpPr/>
          <p:nvPr/>
        </p:nvSpPr>
        <p:spPr>
          <a:xfrm>
            <a:off x="271243" y="659552"/>
            <a:ext cx="1009754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dirty="0">
                <a:solidFill>
                  <a:srgbClr val="008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//1.</a:t>
            </a:r>
            <a:endParaRPr lang="zh-TW" altLang="en-US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      [</a:t>
            </a:r>
            <a:r>
              <a:rPr lang="en-US" altLang="zh-TW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OutputCache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(Duration = 5, </a:t>
            </a:r>
            <a:r>
              <a:rPr lang="en-US" altLang="zh-TW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VaryByParam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= </a:t>
            </a:r>
            <a:r>
              <a:rPr lang="en-US" altLang="zh-TW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"none"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)]</a:t>
            </a:r>
          </a:p>
          <a:p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      </a:t>
            </a:r>
            <a:r>
              <a:rPr lang="en-US" altLang="zh-TW" dirty="0">
                <a:solidFill>
                  <a:srgbClr val="008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//</a:t>
            </a:r>
            <a:r>
              <a:rPr lang="zh-TW" altLang="en-US" dirty="0">
                <a:solidFill>
                  <a:srgbClr val="008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不允許任何參數，不管任何參數值不同都不會建立不同版本的</a:t>
            </a:r>
            <a:r>
              <a:rPr lang="en-US" altLang="zh-TW" dirty="0" err="1">
                <a:solidFill>
                  <a:srgbClr val="008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outputCache</a:t>
            </a:r>
            <a:endParaRPr lang="en-US" altLang="zh-TW" dirty="0">
              <a:solidFill>
                <a:srgbClr val="008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pic>
        <p:nvPicPr>
          <p:cNvPr id="5" name="ch14_16-2-3_1_OutputCache">
            <a:hlinkClick r:id="" action="ppaction://media"/>
            <a:extLst>
              <a:ext uri="{FF2B5EF4-FFF2-40B4-BE49-F238E27FC236}">
                <a16:creationId xmlns:a16="http://schemas.microsoft.com/office/drawing/2014/main" xmlns="" id="{0A404AFB-E9D2-4C11-90A7-7D71C3887FE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86880" y="1945451"/>
            <a:ext cx="7696200" cy="4322523"/>
          </a:xfrm>
          <a:prstGeom prst="rect">
            <a:avLst/>
          </a:prstGeom>
        </p:spPr>
      </p:pic>
      <p:sp>
        <p:nvSpPr>
          <p:cNvPr id="8" name="投影片編號版面配置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zh-TW" smtClean="0"/>
              <a:pPr/>
              <a:t>46</a:t>
            </a:fld>
            <a:endParaRPr lang="zh-TW" altLang="en-US" dirty="0"/>
          </a:p>
        </p:txBody>
      </p:sp>
      <p:sp>
        <p:nvSpPr>
          <p:cNvPr id="9" name="頁尾版面配置區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/ 50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14853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xmlns="" id="{26549078-88E7-46DE-9C94-471946F3E4FE}"/>
              </a:ext>
            </a:extLst>
          </p:cNvPr>
          <p:cNvSpPr/>
          <p:nvPr/>
        </p:nvSpPr>
        <p:spPr>
          <a:xfrm>
            <a:off x="0" y="622369"/>
            <a:ext cx="1052538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dirty="0">
                <a:solidFill>
                  <a:srgbClr val="008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//2.</a:t>
            </a:r>
            <a:endParaRPr lang="zh-TW" altLang="en-US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	</a:t>
            </a:r>
            <a:r>
              <a:rPr lang="en-US" altLang="zh-TW" dirty="0">
                <a:solidFill>
                  <a:srgbClr val="008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//[</a:t>
            </a:r>
            <a:r>
              <a:rPr lang="en-US" altLang="zh-TW" dirty="0" err="1">
                <a:solidFill>
                  <a:srgbClr val="008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OutputCache</a:t>
            </a:r>
            <a:r>
              <a:rPr lang="en-US" altLang="zh-TW" dirty="0">
                <a:solidFill>
                  <a:srgbClr val="008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(Duration = 60)]</a:t>
            </a:r>
          </a:p>
          <a:p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	[</a:t>
            </a:r>
            <a:r>
              <a:rPr lang="en-US" altLang="zh-TW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OutputCache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(Duration = 60, </a:t>
            </a:r>
            <a:r>
              <a:rPr lang="en-US" altLang="zh-TW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VaryByParam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= </a:t>
            </a:r>
            <a:r>
              <a:rPr lang="en-US" altLang="zh-TW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"*"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)]</a:t>
            </a:r>
          </a:p>
          <a:p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      </a:t>
            </a:r>
            <a:r>
              <a:rPr lang="en-US" altLang="zh-TW" dirty="0">
                <a:solidFill>
                  <a:srgbClr val="008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//</a:t>
            </a:r>
            <a:r>
              <a:rPr lang="zh-TW" altLang="en-US" dirty="0">
                <a:solidFill>
                  <a:srgbClr val="008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不做限制任何參數都建立一個不同版本的</a:t>
            </a:r>
            <a:r>
              <a:rPr lang="en-US" altLang="zh-TW" dirty="0" err="1">
                <a:solidFill>
                  <a:srgbClr val="008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outputCache</a:t>
            </a:r>
            <a:endParaRPr lang="en-US" altLang="zh-TW" dirty="0">
              <a:solidFill>
                <a:srgbClr val="008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pic>
        <p:nvPicPr>
          <p:cNvPr id="8" name="ch14_16-2-3_2_OutputCache">
            <a:hlinkClick r:id="" action="ppaction://media"/>
            <a:extLst>
              <a:ext uri="{FF2B5EF4-FFF2-40B4-BE49-F238E27FC236}">
                <a16:creationId xmlns:a16="http://schemas.microsoft.com/office/drawing/2014/main" xmlns="" id="{D01961E4-0BB1-4718-AD30-FBE0786CC1F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27682" y="1958666"/>
            <a:ext cx="7822035" cy="4393198"/>
          </a:xfrm>
          <a:prstGeom prst="rect">
            <a:avLst/>
          </a:prstGeom>
        </p:spPr>
      </p:pic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zh-TW" smtClean="0"/>
              <a:pPr/>
              <a:t>47</a:t>
            </a:fld>
            <a:endParaRPr lang="zh-TW" altLang="en-US" dirty="0"/>
          </a:p>
        </p:txBody>
      </p:sp>
      <p:sp>
        <p:nvSpPr>
          <p:cNvPr id="9" name="頁尾版面配置區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/ 50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56239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xmlns="" id="{CC62A252-B491-4259-87BA-2E30F9F6F99A}"/>
              </a:ext>
            </a:extLst>
          </p:cNvPr>
          <p:cNvSpPr/>
          <p:nvPr/>
        </p:nvSpPr>
        <p:spPr>
          <a:xfrm>
            <a:off x="137019" y="572359"/>
            <a:ext cx="1002204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rgbClr val="008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//3.</a:t>
            </a:r>
            <a:endParaRPr lang="en-US" altLang="zh-TW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[</a:t>
            </a:r>
            <a:r>
              <a:rPr lang="en-US" altLang="zh-TW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OutputCache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(Duration = 60, </a:t>
            </a:r>
            <a:r>
              <a:rPr lang="en-US" altLang="zh-TW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VaryByParam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= </a:t>
            </a:r>
            <a:r>
              <a:rPr lang="en-US" altLang="zh-TW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</a:t>
            </a:r>
            <a:r>
              <a:rPr lang="en-US" altLang="zh-TW" dirty="0" err="1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searchBy;searchText;pageNumber;sortBy</a:t>
            </a:r>
            <a:r>
              <a:rPr lang="en-US" altLang="zh-TW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)]</a:t>
            </a:r>
            <a:b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</a:b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dirty="0">
                <a:solidFill>
                  <a:srgbClr val="008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//</a:t>
            </a:r>
            <a:r>
              <a:rPr lang="zh-TW" altLang="en-US" dirty="0">
                <a:solidFill>
                  <a:srgbClr val="008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指定某些參數值不同時會建立一個不同版本的</a:t>
            </a:r>
            <a:r>
              <a:rPr lang="en-US" altLang="zh-TW" dirty="0" err="1">
                <a:solidFill>
                  <a:srgbClr val="008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outputCache</a:t>
            </a:r>
            <a:endParaRPr lang="zh-TW" altLang="en-US" dirty="0"/>
          </a:p>
        </p:txBody>
      </p:sp>
      <p:pic>
        <p:nvPicPr>
          <p:cNvPr id="9" name="ch14_16-2-3_3_OutputCache">
            <a:hlinkClick r:id="" action="ppaction://media"/>
            <a:extLst>
              <a:ext uri="{FF2B5EF4-FFF2-40B4-BE49-F238E27FC236}">
                <a16:creationId xmlns:a16="http://schemas.microsoft.com/office/drawing/2014/main" xmlns="" id="{9C936DEB-7248-4434-95B9-3F0742673E2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73914" y="1869488"/>
            <a:ext cx="7470483" cy="4195751"/>
          </a:xfrm>
          <a:prstGeom prst="rect">
            <a:avLst/>
          </a:prstGeom>
        </p:spPr>
      </p:pic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zh-TW" smtClean="0"/>
              <a:pPr/>
              <a:t>48</a:t>
            </a:fld>
            <a:endParaRPr lang="zh-TW" altLang="en-US" dirty="0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/ 50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11422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1764" y="2851030"/>
            <a:ext cx="7161174" cy="37568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xmlns="" id="{F43A09DC-FA40-48D8-ACB4-FF70CF23ED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2715713"/>
            <a:ext cx="4533244" cy="4142287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42014"/>
            <a:ext cx="4105275" cy="2333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7222" y="518214"/>
            <a:ext cx="4105275" cy="2257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" name="直線單箭頭接點 2"/>
          <p:cNvCxnSpPr/>
          <p:nvPr/>
        </p:nvCxnSpPr>
        <p:spPr>
          <a:xfrm flipV="1">
            <a:off x="1449238" y="923026"/>
            <a:ext cx="2199736" cy="2562047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單箭頭接點 8"/>
          <p:cNvCxnSpPr/>
          <p:nvPr/>
        </p:nvCxnSpPr>
        <p:spPr>
          <a:xfrm flipV="1">
            <a:off x="3138037" y="3059502"/>
            <a:ext cx="2199736" cy="2562047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投影片編號版面配置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zh-TW" smtClean="0"/>
              <a:pPr/>
              <a:t>4</a:t>
            </a:fld>
            <a:endParaRPr lang="zh-TW" altLang="en-US" dirty="0"/>
          </a:p>
        </p:txBody>
      </p:sp>
      <p:sp>
        <p:nvSpPr>
          <p:cNvPr id="10" name="頁尾版面配置區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/ 50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76412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xmlns="" id="{A4B74858-3D74-4077-B6BC-5A310519DCBA}"/>
              </a:ext>
            </a:extLst>
          </p:cNvPr>
          <p:cNvSpPr/>
          <p:nvPr/>
        </p:nvSpPr>
        <p:spPr>
          <a:xfrm>
            <a:off x="204131" y="576308"/>
            <a:ext cx="707751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rgbClr val="008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//1.Get the </a:t>
            </a:r>
            <a:r>
              <a:rPr lang="en-US" altLang="zh-TW" dirty="0" err="1">
                <a:solidFill>
                  <a:srgbClr val="008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url</a:t>
            </a:r>
            <a:r>
              <a:rPr lang="en-US" altLang="zh-TW" dirty="0">
                <a:solidFill>
                  <a:srgbClr val="008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for the action method:</a:t>
            </a:r>
            <a:endParaRPr lang="en-US" altLang="zh-TW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string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staleItem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= </a:t>
            </a:r>
            <a:r>
              <a:rPr lang="en-US" altLang="zh-TW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Url.Action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"Index6"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 </a:t>
            </a:r>
            <a:r>
              <a:rPr lang="en-US" altLang="zh-TW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"Gamer"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);</a:t>
            </a:r>
          </a:p>
          <a:p>
            <a:r>
              <a:rPr lang="en-US" altLang="zh-TW" dirty="0">
                <a:solidFill>
                  <a:srgbClr val="008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//2. Remove the item from cache</a:t>
            </a:r>
            <a:endParaRPr lang="en-US" altLang="zh-TW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if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(</a:t>
            </a:r>
            <a:r>
              <a:rPr lang="en-US" altLang="zh-TW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staleItem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!= </a:t>
            </a:r>
            <a:r>
              <a:rPr lang="en-US" altLang="zh-TW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null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 </a:t>
            </a:r>
            <a:r>
              <a:rPr lang="en-US" altLang="zh-TW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Response.RemoveOutputCacheItem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staleItem</a:t>
            </a:r>
            <a:r>
              <a:rPr lang="en-US" altLang="zh-TW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);</a:t>
            </a:r>
            <a:endParaRPr lang="zh-TW" altLang="en-US" dirty="0"/>
          </a:p>
        </p:txBody>
      </p:sp>
      <p:pic>
        <p:nvPicPr>
          <p:cNvPr id="6" name="ch14_16-2-3_3-2_OutputCache">
            <a:hlinkClick r:id="" action="ppaction://media"/>
            <a:extLst>
              <a:ext uri="{FF2B5EF4-FFF2-40B4-BE49-F238E27FC236}">
                <a16:creationId xmlns:a16="http://schemas.microsoft.com/office/drawing/2014/main" xmlns="" id="{E3234FDC-E82F-4B94-9749-F137BF2F60F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33400" y="2188272"/>
            <a:ext cx="7771701" cy="4364928"/>
          </a:xfrm>
          <a:prstGeom prst="rect">
            <a:avLst/>
          </a:prstGeom>
        </p:spPr>
      </p:pic>
      <p:sp>
        <p:nvSpPr>
          <p:cNvPr id="8" name="投影片編號版面配置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zh-TW" smtClean="0"/>
              <a:pPr/>
              <a:t>49</a:t>
            </a:fld>
            <a:endParaRPr lang="zh-TW" altLang="en-US" dirty="0"/>
          </a:p>
        </p:txBody>
      </p:sp>
      <p:sp>
        <p:nvSpPr>
          <p:cNvPr id="9" name="頁尾版面配置區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/ 50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39054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5CCC8696-30A4-41D2-BEA5-72BD4E3ABC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061" y="728932"/>
            <a:ext cx="10972800" cy="1066800"/>
          </a:xfrm>
        </p:spPr>
        <p:txBody>
          <a:bodyPr/>
          <a:lstStyle/>
          <a:p>
            <a:r>
              <a:rPr lang="zh-TW" altLang="en-US" dirty="0"/>
              <a:t>使用</a:t>
            </a:r>
            <a:r>
              <a:rPr lang="en-US" altLang="zh-TW" dirty="0"/>
              <a:t>Area</a:t>
            </a:r>
            <a:r>
              <a:rPr lang="zh-TW" altLang="en-US" dirty="0"/>
              <a:t>將網站畫地分區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236FFF8C-6D70-4C7E-AFDB-30E625C710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0207" y="1930247"/>
            <a:ext cx="11313952" cy="4325112"/>
          </a:xfrm>
        </p:spPr>
        <p:txBody>
          <a:bodyPr/>
          <a:lstStyle/>
          <a:p>
            <a:pPr marL="109728" indent="0">
              <a:buNone/>
            </a:pPr>
            <a:r>
              <a:rPr lang="zh-TW" altLang="en-US" dirty="0"/>
              <a:t>龐大複雜的</a:t>
            </a:r>
            <a:r>
              <a:rPr lang="en-US" altLang="zh-TW" dirty="0"/>
              <a:t>Web Application</a:t>
            </a:r>
            <a:r>
              <a:rPr lang="zh-TW" altLang="en-US" dirty="0"/>
              <a:t>通常需要</a:t>
            </a:r>
            <a:r>
              <a:rPr lang="en-US" altLang="zh-TW" dirty="0"/>
              <a:t>Area</a:t>
            </a:r>
            <a:r>
              <a:rPr lang="zh-TW" altLang="en-US" dirty="0"/>
              <a:t>來將網站畫地分區。</a:t>
            </a:r>
            <a:endParaRPr lang="en-US" altLang="zh-TW" dirty="0"/>
          </a:p>
          <a:p>
            <a:pPr marL="109728" indent="0">
              <a:buNone/>
            </a:pPr>
            <a:r>
              <a:rPr lang="zh-TW" altLang="en-US" dirty="0"/>
              <a:t>每個</a:t>
            </a:r>
            <a:r>
              <a:rPr lang="en-US" altLang="zh-TW" dirty="0"/>
              <a:t>Area</a:t>
            </a:r>
            <a:r>
              <a:rPr lang="zh-TW" altLang="en-US" dirty="0"/>
              <a:t>都有屬於自己的</a:t>
            </a:r>
            <a:r>
              <a:rPr lang="en-US" altLang="zh-TW" dirty="0"/>
              <a:t>Model</a:t>
            </a:r>
            <a:r>
              <a:rPr lang="zh-TW" altLang="en-US" dirty="0"/>
              <a:t>，</a:t>
            </a:r>
            <a:r>
              <a:rPr lang="en-US" altLang="zh-TW" dirty="0"/>
              <a:t>View</a:t>
            </a:r>
            <a:r>
              <a:rPr lang="zh-TW" altLang="en-US" dirty="0"/>
              <a:t>，</a:t>
            </a:r>
            <a:r>
              <a:rPr lang="en-US" altLang="zh-TW" dirty="0"/>
              <a:t>Controller</a:t>
            </a:r>
            <a:r>
              <a:rPr lang="zh-TW" altLang="en-US" dirty="0"/>
              <a:t>結構。</a:t>
            </a:r>
            <a:endParaRPr lang="en-US" altLang="zh-TW" dirty="0"/>
          </a:p>
          <a:p>
            <a:pPr marL="109728" indent="0">
              <a:buNone/>
            </a:pPr>
            <a:r>
              <a:rPr lang="zh-TW" altLang="en-US" dirty="0"/>
              <a:t>每個</a:t>
            </a:r>
            <a:r>
              <a:rPr lang="en-US" altLang="zh-TW" dirty="0"/>
              <a:t>Area</a:t>
            </a:r>
            <a:r>
              <a:rPr lang="zh-TW" altLang="en-US" dirty="0"/>
              <a:t>內的</a:t>
            </a:r>
            <a:r>
              <a:rPr lang="en-US" altLang="zh-TW" dirty="0"/>
              <a:t>MVC</a:t>
            </a:r>
            <a:r>
              <a:rPr lang="zh-TW" altLang="en-US" dirty="0"/>
              <a:t>都不會和其他</a:t>
            </a:r>
            <a:r>
              <a:rPr lang="en-US" altLang="zh-TW" dirty="0"/>
              <a:t>Area</a:t>
            </a:r>
            <a:r>
              <a:rPr lang="zh-TW" altLang="en-US" dirty="0"/>
              <a:t>的</a:t>
            </a:r>
            <a:r>
              <a:rPr lang="en-US" altLang="zh-TW" dirty="0"/>
              <a:t>MVC</a:t>
            </a:r>
            <a:r>
              <a:rPr lang="zh-TW" altLang="en-US" dirty="0"/>
              <a:t>互相影響，可以獨立作業。</a:t>
            </a:r>
          </a:p>
          <a:p>
            <a:endParaRPr lang="zh-TW" altLang="en-US" dirty="0"/>
          </a:p>
        </p:txBody>
      </p:sp>
      <p:sp>
        <p:nvSpPr>
          <p:cNvPr id="8" name="投影片編號版面配置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zh-TW" smtClean="0"/>
              <a:pPr/>
              <a:t>50</a:t>
            </a:fld>
            <a:endParaRPr lang="zh-TW" altLang="en-US" dirty="0"/>
          </a:p>
        </p:txBody>
      </p:sp>
      <p:sp>
        <p:nvSpPr>
          <p:cNvPr id="9" name="頁尾版面配置區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/ 50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82453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xmlns="" id="{3CC1E397-DA8D-4C9A-B5D5-FF9D262C8554}"/>
              </a:ext>
            </a:extLst>
          </p:cNvPr>
          <p:cNvSpPr/>
          <p:nvPr/>
        </p:nvSpPr>
        <p:spPr>
          <a:xfrm>
            <a:off x="268448" y="856612"/>
            <a:ext cx="1054496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@</a:t>
            </a:r>
            <a:r>
              <a:rPr lang="en-US" altLang="zh-TW" sz="14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Html.ActionLink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4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"Views/Home/</a:t>
            </a:r>
            <a:r>
              <a:rPr lang="en-US" altLang="zh-TW" sz="1400" dirty="0" err="1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Index.cshtml</a:t>
            </a:r>
            <a:r>
              <a:rPr lang="en-US" altLang="zh-TW" sz="14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 </a:t>
            </a:r>
            <a:r>
              <a:rPr lang="en-US" altLang="zh-TW" sz="14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"Index"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 </a:t>
            </a:r>
            <a:r>
              <a:rPr lang="en-US" altLang="zh-TW" sz="14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"Home"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 </a:t>
            </a:r>
            <a:r>
              <a:rPr lang="en-US" altLang="zh-TW" sz="14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new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{ area = </a:t>
            </a:r>
            <a:r>
              <a:rPr lang="en-US" altLang="zh-TW" sz="14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""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}, </a:t>
            </a:r>
            <a:r>
              <a:rPr lang="en-US" altLang="zh-TW" sz="14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null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 </a:t>
            </a:r>
            <a:r>
              <a:rPr lang="en-US" altLang="zh-TW" sz="14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&lt;</a:t>
            </a:r>
            <a:r>
              <a:rPr lang="en-US" altLang="zh-TW" sz="1400" dirty="0" err="1">
                <a:solidFill>
                  <a:srgbClr val="8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br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4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/&gt;</a:t>
            </a:r>
            <a:endParaRPr lang="en-US" altLang="zh-TW" sz="14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@</a:t>
            </a:r>
            <a:r>
              <a:rPr lang="en-US" altLang="zh-TW" sz="14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Html.ActionLink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4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"Areas/Gamer/Views/Home/</a:t>
            </a:r>
            <a:r>
              <a:rPr lang="en-US" altLang="zh-TW" sz="1400" dirty="0" err="1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Index.cshtml</a:t>
            </a:r>
            <a:r>
              <a:rPr lang="en-US" altLang="zh-TW" sz="14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 </a:t>
            </a:r>
            <a:r>
              <a:rPr lang="en-US" altLang="zh-TW" sz="14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"Index"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 </a:t>
            </a:r>
            <a:r>
              <a:rPr lang="en-US" altLang="zh-TW" sz="14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"Home"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 </a:t>
            </a:r>
            <a:r>
              <a:rPr lang="en-US" altLang="zh-TW" sz="14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new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{ area = </a:t>
            </a:r>
            <a:r>
              <a:rPr lang="en-US" altLang="zh-TW" sz="14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"Gamer"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}, </a:t>
            </a:r>
            <a:r>
              <a:rPr lang="en-US" altLang="zh-TW" sz="14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null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 </a:t>
            </a:r>
            <a:r>
              <a:rPr lang="en-US" altLang="zh-TW" sz="14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&lt;</a:t>
            </a:r>
            <a:r>
              <a:rPr lang="en-US" altLang="zh-TW" sz="1400" dirty="0" err="1">
                <a:solidFill>
                  <a:srgbClr val="8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br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4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/&gt;</a:t>
            </a:r>
            <a:endParaRPr lang="en-US" altLang="zh-TW" sz="14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@</a:t>
            </a:r>
            <a:r>
              <a:rPr lang="en-US" altLang="zh-TW" sz="14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Html.ActionLink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4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"Areas/</a:t>
            </a:r>
            <a:r>
              <a:rPr lang="en-US" altLang="zh-TW" sz="1400" dirty="0" err="1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VipGamer</a:t>
            </a:r>
            <a:r>
              <a:rPr lang="en-US" altLang="zh-TW" sz="14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/Views/Home/</a:t>
            </a:r>
            <a:r>
              <a:rPr lang="en-US" altLang="zh-TW" sz="1400" dirty="0" err="1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Index.cshtml</a:t>
            </a:r>
            <a:r>
              <a:rPr lang="en-US" altLang="zh-TW" sz="14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 </a:t>
            </a:r>
            <a:r>
              <a:rPr lang="en-US" altLang="zh-TW" sz="14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"Index"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 </a:t>
            </a:r>
            <a:r>
              <a:rPr lang="en-US" altLang="zh-TW" sz="14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"Home"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 </a:t>
            </a:r>
            <a:r>
              <a:rPr lang="en-US" altLang="zh-TW" sz="14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new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{ area = </a:t>
            </a:r>
            <a:r>
              <a:rPr lang="en-US" altLang="zh-TW" sz="14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</a:t>
            </a:r>
            <a:r>
              <a:rPr lang="en-US" altLang="zh-TW" sz="1400" dirty="0" err="1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VipGamer</a:t>
            </a:r>
            <a:r>
              <a:rPr lang="en-US" altLang="zh-TW" sz="14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}, </a:t>
            </a:r>
            <a:r>
              <a:rPr lang="en-US" altLang="zh-TW" sz="14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null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 </a:t>
            </a:r>
            <a:r>
              <a:rPr lang="en-US" altLang="zh-TW" sz="14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&lt;</a:t>
            </a:r>
            <a:r>
              <a:rPr lang="en-US" altLang="zh-TW" sz="1400" dirty="0" err="1">
                <a:solidFill>
                  <a:srgbClr val="8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br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4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/&gt;</a:t>
            </a:r>
            <a:endParaRPr lang="en-US" altLang="zh-TW" sz="14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@</a:t>
            </a:r>
            <a:r>
              <a:rPr lang="en-US" altLang="zh-TW" sz="1400" dirty="0" err="1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Html.ActionLink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(</a:t>
            </a:r>
            <a:r>
              <a:rPr lang="en-US" altLang="zh-TW" sz="14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"Areas/Admin/Views/Home/</a:t>
            </a:r>
            <a:r>
              <a:rPr lang="en-US" altLang="zh-TW" sz="1400" dirty="0" err="1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Index.cshtml</a:t>
            </a:r>
            <a:r>
              <a:rPr lang="en-US" altLang="zh-TW" sz="14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 </a:t>
            </a:r>
            <a:r>
              <a:rPr lang="en-US" altLang="zh-TW" sz="14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"Index"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 </a:t>
            </a:r>
            <a:r>
              <a:rPr lang="en-US" altLang="zh-TW" sz="14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"Home"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, </a:t>
            </a:r>
            <a:r>
              <a:rPr lang="en-US" altLang="zh-TW" sz="14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new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{ area = </a:t>
            </a:r>
            <a:r>
              <a:rPr lang="en-US" altLang="zh-TW" sz="1400" dirty="0">
                <a:solidFill>
                  <a:srgbClr val="A31515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"Admin"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}, </a:t>
            </a:r>
            <a:r>
              <a:rPr lang="en-US" altLang="zh-TW" sz="14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null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) </a:t>
            </a:r>
            <a:r>
              <a:rPr lang="en-US" altLang="zh-TW" sz="14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&lt;</a:t>
            </a:r>
            <a:r>
              <a:rPr lang="en-US" altLang="zh-TW" sz="1400" dirty="0" err="1">
                <a:solidFill>
                  <a:srgbClr val="8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br</a:t>
            </a:r>
            <a:r>
              <a:rPr lang="en-US" altLang="zh-TW" sz="14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4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/&gt;</a:t>
            </a:r>
            <a:endParaRPr lang="zh-TW" altLang="en-US" sz="1400" dirty="0"/>
          </a:p>
        </p:txBody>
      </p:sp>
      <p:pic>
        <p:nvPicPr>
          <p:cNvPr id="5" name="ch18_ActionResultSubClass">
            <a:hlinkClick r:id="" action="ppaction://media"/>
            <a:extLst>
              <a:ext uri="{FF2B5EF4-FFF2-40B4-BE49-F238E27FC236}">
                <a16:creationId xmlns:a16="http://schemas.microsoft.com/office/drawing/2014/main" xmlns="" id="{39C2B3C6-366A-4C7D-BAF9-526BCCCDBE9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85894" y="1810719"/>
            <a:ext cx="9194334" cy="4597167"/>
          </a:xfrm>
          <a:prstGeom prst="rect">
            <a:avLst/>
          </a:prstGeom>
        </p:spPr>
      </p:pic>
      <p:sp>
        <p:nvSpPr>
          <p:cNvPr id="8" name="投影片編號版面配置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zh-TW" smtClean="0"/>
              <a:pPr/>
              <a:t>51</a:t>
            </a:fld>
            <a:endParaRPr lang="zh-TW" altLang="en-US" dirty="0"/>
          </a:p>
        </p:txBody>
      </p:sp>
      <p:sp>
        <p:nvSpPr>
          <p:cNvPr id="9" name="頁尾版面配置區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/ 50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6330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49523" y="828461"/>
            <a:ext cx="107801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關於</a:t>
            </a:r>
            <a:r>
              <a:rPr lang="en-US" altLang="zh-TW" dirty="0"/>
              <a:t>Range</a:t>
            </a:r>
            <a:r>
              <a:rPr lang="zh-TW" altLang="en-US" dirty="0"/>
              <a:t>，</a:t>
            </a:r>
            <a:r>
              <a:rPr lang="en-US" altLang="zh-TW" dirty="0" err="1"/>
              <a:t>DateRange</a:t>
            </a:r>
            <a:r>
              <a:rPr lang="zh-TW" altLang="en-US" dirty="0"/>
              <a:t>，</a:t>
            </a:r>
            <a:r>
              <a:rPr lang="en-US" altLang="zh-TW" dirty="0" err="1"/>
              <a:t>BetweenMinimumDateAndToday</a:t>
            </a:r>
            <a:r>
              <a:rPr lang="zh-TW" altLang="en-US" dirty="0"/>
              <a:t>，</a:t>
            </a:r>
            <a:r>
              <a:rPr lang="en-US" altLang="zh-TW" dirty="0" err="1"/>
              <a:t>BeforeToday</a:t>
            </a:r>
            <a:r>
              <a:rPr lang="zh-TW" altLang="en-US" dirty="0"/>
              <a:t>，</a:t>
            </a:r>
            <a:r>
              <a:rPr lang="en-US" altLang="zh-TW" dirty="0" err="1"/>
              <a:t>DisplayFormat</a:t>
            </a:r>
            <a:r>
              <a:rPr lang="zh-TW" altLang="en-US" dirty="0"/>
              <a:t>，</a:t>
            </a:r>
            <a:r>
              <a:rPr lang="en-US" altLang="zh-TW" dirty="0" err="1"/>
              <a:t>DateTimeformat</a:t>
            </a:r>
            <a:r>
              <a:rPr lang="zh-TW" altLang="en-US" dirty="0"/>
              <a:t>。</a:t>
            </a:r>
            <a:endParaRPr lang="en-US" altLang="zh-TW" dirty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zh-TW" smtClean="0"/>
              <a:pPr/>
              <a:t>52</a:t>
            </a:fld>
            <a:endParaRPr lang="zh-TW" altLang="en-US" dirty="0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/ 50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41135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xmlns="" id="{41EC33C2-615B-461A-8D7D-A5F86B902CE6}"/>
              </a:ext>
            </a:extLst>
          </p:cNvPr>
          <p:cNvSpPr/>
          <p:nvPr/>
        </p:nvSpPr>
        <p:spPr>
          <a:xfrm>
            <a:off x="159792" y="568246"/>
            <a:ext cx="23593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關於</a:t>
            </a:r>
            <a:r>
              <a:rPr lang="en-US" altLang="zh-TW" dirty="0" err="1"/>
              <a:t>RegularExpression</a:t>
            </a:r>
            <a:endParaRPr lang="zh-TW" altLang="en-US" dirty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zh-TW" smtClean="0"/>
              <a:pPr/>
              <a:t>53</a:t>
            </a:fld>
            <a:endParaRPr lang="zh-TW" altLang="en-US" dirty="0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/ 50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23689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xmlns="" id="{926E12AF-B6CF-41E4-9643-5760C7C5FC28}"/>
              </a:ext>
            </a:extLst>
          </p:cNvPr>
          <p:cNvSpPr/>
          <p:nvPr/>
        </p:nvSpPr>
        <p:spPr>
          <a:xfrm>
            <a:off x="147152" y="585024"/>
            <a:ext cx="45697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關於</a:t>
            </a:r>
            <a:r>
              <a:rPr lang="en-US" altLang="zh-TW" dirty="0"/>
              <a:t>Compare</a:t>
            </a:r>
            <a:r>
              <a:rPr lang="zh-TW" altLang="en-US" dirty="0"/>
              <a:t>，</a:t>
            </a:r>
            <a:r>
              <a:rPr lang="en-US" altLang="zh-TW" dirty="0"/>
              <a:t>Remote</a:t>
            </a:r>
            <a:r>
              <a:rPr lang="zh-TW" altLang="en-US" dirty="0"/>
              <a:t>，</a:t>
            </a:r>
            <a:r>
              <a:rPr lang="en-US" altLang="zh-TW" dirty="0" err="1"/>
              <a:t>RemoteClientServer</a:t>
            </a:r>
            <a:endParaRPr lang="zh-TW" altLang="en-US" dirty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zh-TW" smtClean="0"/>
              <a:pPr/>
              <a:t>54</a:t>
            </a:fld>
            <a:endParaRPr lang="zh-TW" altLang="en-US" dirty="0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/ 50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45123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xmlns="" id="{568EDBDC-4789-4CC1-BA55-DBD5707EEAF5}"/>
              </a:ext>
            </a:extLst>
          </p:cNvPr>
          <p:cNvSpPr/>
          <p:nvPr/>
        </p:nvSpPr>
        <p:spPr>
          <a:xfrm>
            <a:off x="1303150" y="3159886"/>
            <a:ext cx="958570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ADO.NET</a:t>
            </a:r>
            <a:r>
              <a:rPr lang="zh-TW" altLang="en-US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連接資料庫以及新增</a:t>
            </a:r>
            <a:r>
              <a:rPr lang="en-US" altLang="zh-TW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更新</a:t>
            </a:r>
            <a:r>
              <a:rPr lang="en-US" altLang="zh-TW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移除資料</a:t>
            </a: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zh-TW" smtClean="0"/>
              <a:pPr/>
              <a:t>5</a:t>
            </a:fld>
            <a:endParaRPr lang="zh-TW" altLang="en-US" dirty="0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/ 50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3606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xmlns="" id="{2C329B88-44A2-4966-9E5B-6061840491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1359" y="1158488"/>
            <a:ext cx="2827589" cy="457958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xmlns="" id="{ABFC52AD-E36E-4F1B-A7D3-92B961A89FC6}"/>
              </a:ext>
            </a:extLst>
          </p:cNvPr>
          <p:cNvSpPr/>
          <p:nvPr/>
        </p:nvSpPr>
        <p:spPr>
          <a:xfrm>
            <a:off x="289247" y="807745"/>
            <a:ext cx="5449218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1.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先建立</a:t>
            </a:r>
            <a:r>
              <a:rPr lang="en-US" altLang="zh-TW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BusinessLayer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.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在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BusinessLayer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底下建立 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Gamer.cs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en-US" altLang="zh-TW" dirty="0"/>
              <a:t>Model)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3.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在建立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GamerBusinessLayer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xmlns="" id="{0D2B5AF0-E187-40A1-9343-7F5DACB61ADC}"/>
              </a:ext>
            </a:extLst>
          </p:cNvPr>
          <p:cNvSpPr/>
          <p:nvPr/>
        </p:nvSpPr>
        <p:spPr>
          <a:xfrm>
            <a:off x="8179258" y="1989606"/>
            <a:ext cx="3034988" cy="122158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973"/>
          <a:stretch/>
        </p:blipFill>
        <p:spPr bwMode="auto">
          <a:xfrm>
            <a:off x="581206" y="1350743"/>
            <a:ext cx="4096235" cy="23033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直線單箭頭接點 5"/>
          <p:cNvCxnSpPr>
            <a:stCxn id="2050" idx="3"/>
          </p:cNvCxnSpPr>
          <p:nvPr/>
        </p:nvCxnSpPr>
        <p:spPr>
          <a:xfrm flipV="1">
            <a:off x="4677441" y="1466491"/>
            <a:ext cx="3603918" cy="1035923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單箭頭接點 7"/>
          <p:cNvCxnSpPr/>
          <p:nvPr/>
        </p:nvCxnSpPr>
        <p:spPr>
          <a:xfrm flipV="1">
            <a:off x="5063706" y="2242868"/>
            <a:ext cx="3674855" cy="1723374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單箭頭接點 10"/>
          <p:cNvCxnSpPr/>
          <p:nvPr/>
        </p:nvCxnSpPr>
        <p:spPr>
          <a:xfrm flipV="1">
            <a:off x="4753158" y="2432649"/>
            <a:ext cx="3985403" cy="1916514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語音泡泡: 圓角矩形 6">
            <a:extLst>
              <a:ext uri="{FF2B5EF4-FFF2-40B4-BE49-F238E27FC236}">
                <a16:creationId xmlns:a16="http://schemas.microsoft.com/office/drawing/2014/main" xmlns="" id="{E1486E0C-4024-47AF-A99B-32C763660AF4}"/>
              </a:ext>
            </a:extLst>
          </p:cNvPr>
          <p:cNvSpPr/>
          <p:nvPr/>
        </p:nvSpPr>
        <p:spPr>
          <a:xfrm>
            <a:off x="3580345" y="4605689"/>
            <a:ext cx="2492652" cy="462793"/>
          </a:xfrm>
          <a:prstGeom prst="wedgeRoundRectCallout">
            <a:avLst>
              <a:gd name="adj1" fmla="val -54020"/>
              <a:gd name="adj2" fmla="val -112080"/>
              <a:gd name="adj3" fmla="val 16667"/>
            </a:avLst>
          </a:prstGeom>
          <a:solidFill>
            <a:srgbClr val="FFD13F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取得</a:t>
            </a:r>
            <a:r>
              <a:rPr lang="en-US" altLang="zh-TW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Gamers</a:t>
            </a:r>
            <a:r>
              <a:rPr lang="zh-TW" altLang="en-US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</a:t>
            </a:r>
            <a:r>
              <a:rPr lang="zh-TW" altLang="en-US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資料</a:t>
            </a:r>
            <a:endParaRPr lang="en-US" altLang="zh-TW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" name="投影片編號版面配置區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zh-TW" smtClean="0"/>
              <a:pPr/>
              <a:t>6</a:t>
            </a:fld>
            <a:endParaRPr lang="zh-TW" altLang="en-US" dirty="0"/>
          </a:p>
        </p:txBody>
      </p:sp>
      <p:sp>
        <p:nvSpPr>
          <p:cNvPr id="14" name="頁尾版面配置區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/ 50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80019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/50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zh-TW" smtClean="0"/>
              <a:pPr/>
              <a:t>7</a:t>
            </a:fld>
            <a:endParaRPr lang="zh-TW" alt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316" y="973886"/>
            <a:ext cx="10329065" cy="56166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矩形 5"/>
          <p:cNvSpPr/>
          <p:nvPr/>
        </p:nvSpPr>
        <p:spPr>
          <a:xfrm>
            <a:off x="279675" y="527014"/>
            <a:ext cx="24196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err="1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GamerBusinessLayer</a:t>
            </a:r>
            <a:endParaRPr lang="zh-TW" altLang="en-US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752947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xmlns="" id="{DC61ED52-2B99-4CAB-987C-94ED3BC3CD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7564" y="1562030"/>
            <a:ext cx="3955532" cy="4162437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xmlns="" id="{568B6A2B-2AC1-42A0-BF27-2ACFDDAE3426}"/>
              </a:ext>
            </a:extLst>
          </p:cNvPr>
          <p:cNvSpPr/>
          <p:nvPr/>
        </p:nvSpPr>
        <p:spPr>
          <a:xfrm>
            <a:off x="8751653" y="4502612"/>
            <a:ext cx="1318846" cy="21334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xmlns="" id="{42F778B7-D274-4355-99E8-8FBF550011A7}"/>
              </a:ext>
            </a:extLst>
          </p:cNvPr>
          <p:cNvSpPr/>
          <p:nvPr/>
        </p:nvSpPr>
        <p:spPr>
          <a:xfrm>
            <a:off x="220158" y="796758"/>
            <a:ext cx="544921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把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BusinessLayer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載入到專案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裡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246"/>
          <a:stretch/>
        </p:blipFill>
        <p:spPr bwMode="auto">
          <a:xfrm>
            <a:off x="126097" y="1742536"/>
            <a:ext cx="7785362" cy="1204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直線單箭頭接點 7"/>
          <p:cNvCxnSpPr/>
          <p:nvPr/>
        </p:nvCxnSpPr>
        <p:spPr>
          <a:xfrm flipH="1" flipV="1">
            <a:off x="5426844" y="2463683"/>
            <a:ext cx="2863970" cy="1069675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單箭頭接點 10"/>
          <p:cNvCxnSpPr/>
          <p:nvPr/>
        </p:nvCxnSpPr>
        <p:spPr>
          <a:xfrm>
            <a:off x="3607586" y="2909131"/>
            <a:ext cx="5144067" cy="1700152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投影片編號版面配置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altLang="zh-TW" smtClean="0"/>
              <a:pPr/>
              <a:t>8</a:t>
            </a:fld>
            <a:endParaRPr lang="zh-TW" altLang="en-US" dirty="0"/>
          </a:p>
        </p:txBody>
      </p:sp>
      <p:sp>
        <p:nvSpPr>
          <p:cNvPr id="12" name="頁尾版面配置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/ 50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02988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訓練課程簡報">
  <a:themeElements>
    <a:clrScheme name="Green Yellow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Calibri">
      <a:maj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100000">
              <a:schemeClr val="phClr">
                <a:tint val="80000"/>
                <a:satMod val="250000"/>
              </a:schemeClr>
            </a:gs>
            <a:gs pos="60000">
              <a:schemeClr val="phClr">
                <a:shade val="38000"/>
                <a:satMod val="175000"/>
              </a:schemeClr>
            </a:gs>
            <a:gs pos="0">
              <a:schemeClr val="phClr">
                <a:shade val="30000"/>
                <a:satMod val="175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</a:schemeClr>
              <a:schemeClr val="phClr">
                <a:tint val="96000"/>
                <a:satMod val="15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_16224615_TF03460604.potx" id="{459C345E-EC57-4CE6-8378-CD5A0E02B40D}" vid="{75388508-C140-4AE9-B3F8-1A15F21DF63F}"/>
    </a:ext>
  </a:extLst>
</a:theme>
</file>

<file path=ppt/theme/theme2.xml><?xml version="1.0" encoding="utf-8"?>
<a:theme xmlns:a="http://schemas.openxmlformats.org/drawingml/2006/main" name="Office 佈景主題">
  <a:themeElements>
    <a:clrScheme name="Green Yellow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Calibri">
      <a:maj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Green Yellow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Calibri">
      <a:maj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訓練課程簡報</Template>
  <TotalTime>3815</TotalTime>
  <Words>737</Words>
  <Application>Microsoft Office PowerPoint</Application>
  <PresentationFormat>自訂</PresentationFormat>
  <Paragraphs>206</Paragraphs>
  <Slides>55</Slides>
  <Notes>3</Notes>
  <HiddenSlides>0</HiddenSlides>
  <MMClips>5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55</vt:i4>
      </vt:variant>
    </vt:vector>
  </HeadingPairs>
  <TitlesOfParts>
    <vt:vector size="56" baseType="lpstr">
      <vt:lpstr>訓練課程簡報</vt:lpstr>
      <vt:lpstr>現代 .Net 開發者之路 - MVC 完全精通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使用Area將網站畫地分區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現代 .Net 開發者之路 - MVC 完全精通</dc:title>
  <dc:creator>陳彥如</dc:creator>
  <cp:lastModifiedBy>Anna</cp:lastModifiedBy>
  <cp:revision>95</cp:revision>
  <dcterms:created xsi:type="dcterms:W3CDTF">2018-05-02T03:29:08Z</dcterms:created>
  <dcterms:modified xsi:type="dcterms:W3CDTF">2018-05-13T18:22:39Z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</Properties>
</file>